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6"/>
  </p:notesMasterIdLst>
  <p:sldIdLst>
    <p:sldId id="256" r:id="rId2"/>
    <p:sldId id="257" r:id="rId3"/>
    <p:sldId id="259" r:id="rId4"/>
    <p:sldId id="258" r:id="rId5"/>
    <p:sldId id="260" r:id="rId6"/>
    <p:sldId id="268" r:id="rId7"/>
    <p:sldId id="261" r:id="rId8"/>
    <p:sldId id="266" r:id="rId9"/>
    <p:sldId id="276" r:id="rId10"/>
    <p:sldId id="263" r:id="rId11"/>
    <p:sldId id="277" r:id="rId12"/>
    <p:sldId id="264" r:id="rId13"/>
    <p:sldId id="269" r:id="rId14"/>
    <p:sldId id="270" r:id="rId15"/>
    <p:sldId id="265" r:id="rId16"/>
    <p:sldId id="273" r:id="rId17"/>
    <p:sldId id="272" r:id="rId18"/>
    <p:sldId id="271" r:id="rId19"/>
    <p:sldId id="279" r:id="rId20"/>
    <p:sldId id="275" r:id="rId21"/>
    <p:sldId id="262" r:id="rId22"/>
    <p:sldId id="274" r:id="rId23"/>
    <p:sldId id="267" r:id="rId24"/>
    <p:sldId id="27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47"/>
  </p:normalViewPr>
  <p:slideViewPr>
    <p:cSldViewPr snapToGrid="0">
      <p:cViewPr varScale="1">
        <p:scale>
          <a:sx n="151" d="100"/>
          <a:sy n="151" d="100"/>
        </p:scale>
        <p:origin x="11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21" Type="http://schemas.openxmlformats.org/officeDocument/2006/relationships/slide" Target="slides/slide20.xml"/><Relationship Id="rId3" Type="http://schemas.openxmlformats.org/officeDocument/2006/relationships/slide" Target="slides/slide2.xml"/><Relationship Id="rId25" Type="http://schemas.openxmlformats.org/officeDocument/2006/relationships/slide" Target="slides/slide24.xml"/><Relationship Id="rId12" Type="http://schemas.openxmlformats.org/officeDocument/2006/relationships/slide" Target="slides/slide11.xml"/><Relationship Id="rId17" Type="http://schemas.openxmlformats.org/officeDocument/2006/relationships/slide" Target="slides/slide16.xml"/><Relationship Id="rId7" Type="http://schemas.openxmlformats.org/officeDocument/2006/relationships/slide" Target="slides/slide6.xml"/><Relationship Id="rId33" Type="http://schemas.openxmlformats.org/officeDocument/2006/relationships/customXml" Target="../customXml/item3.xml"/><Relationship Id="rId20" Type="http://schemas.openxmlformats.org/officeDocument/2006/relationships/slide" Target="slides/slide19.xml"/><Relationship Id="rId29" Type="http://schemas.openxmlformats.org/officeDocument/2006/relationships/theme" Target="theme/theme1.xml"/><Relationship Id="rId16" Type="http://schemas.openxmlformats.org/officeDocument/2006/relationships/slide" Target="slides/slide15.xml"/><Relationship Id="rId2" Type="http://schemas.openxmlformats.org/officeDocument/2006/relationships/slide" Target="slides/slide1.xml"/><Relationship Id="rId24" Type="http://schemas.openxmlformats.org/officeDocument/2006/relationships/slide" Target="slides/slide23.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32" Type="http://schemas.openxmlformats.org/officeDocument/2006/relationships/customXml" Target="../customXml/item2.xml"/><Relationship Id="rId23" Type="http://schemas.openxmlformats.org/officeDocument/2006/relationships/slide" Target="slides/slide22.xml"/><Relationship Id="rId28" Type="http://schemas.openxmlformats.org/officeDocument/2006/relationships/viewProps" Target="viewProps.xml"/><Relationship Id="rId15" Type="http://schemas.openxmlformats.org/officeDocument/2006/relationships/slide" Target="slides/slide14.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9" Type="http://schemas.openxmlformats.org/officeDocument/2006/relationships/slide" Target="slides/slide8.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14" Type="http://schemas.openxmlformats.org/officeDocument/2006/relationships/slide" Target="slides/slide13.xml"/><Relationship Id="rId4" Type="http://schemas.openxmlformats.org/officeDocument/2006/relationships/slide" Target="slides/slide3.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8C4DE-A29E-6845-A2CA-BAFC7B7E4EE4}" type="datetimeFigureOut">
              <a:rPr lang="en-US" smtClean="0"/>
              <a:t>6/10/26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03B4F-3112-F64E-BC16-B88F2A059281}" type="slidenum">
              <a:rPr lang="en-US" smtClean="0"/>
              <a:t>‹#›</a:t>
            </a:fld>
            <a:endParaRPr lang="en-US"/>
          </a:p>
        </p:txBody>
      </p:sp>
    </p:spTree>
    <p:extLst>
      <p:ext uri="{BB962C8B-B14F-4D97-AF65-F5344CB8AC3E}">
        <p14:creationId xmlns:p14="http://schemas.microsoft.com/office/powerpoint/2010/main" val="638262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these – and remember collections of essays.</a:t>
            </a:r>
          </a:p>
        </p:txBody>
      </p:sp>
      <p:sp>
        <p:nvSpPr>
          <p:cNvPr id="4" name="Slide Number Placeholder 3"/>
          <p:cNvSpPr>
            <a:spLocks noGrp="1"/>
          </p:cNvSpPr>
          <p:nvPr>
            <p:ph type="sldNum" sz="quarter" idx="5"/>
          </p:nvPr>
        </p:nvSpPr>
        <p:spPr/>
        <p:txBody>
          <a:bodyPr/>
          <a:lstStyle/>
          <a:p>
            <a:fld id="{FF003B4F-3112-F64E-BC16-B88F2A059281}" type="slidenum">
              <a:rPr lang="en-US" smtClean="0"/>
              <a:t>10</a:t>
            </a:fld>
            <a:endParaRPr lang="en-US"/>
          </a:p>
        </p:txBody>
      </p:sp>
    </p:spTree>
    <p:extLst>
      <p:ext uri="{BB962C8B-B14F-4D97-AF65-F5344CB8AC3E}">
        <p14:creationId xmlns:p14="http://schemas.microsoft.com/office/powerpoint/2010/main" val="4154660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6/10/26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6/10/26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6/10/26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6/10/26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6/10/26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GB"/>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6/10/26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6/10/26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6/10/26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6/10/26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6/10/26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6/10/26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6/10/26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D6642-2422-8B20-244C-90D23C1B0396}"/>
              </a:ext>
            </a:extLst>
          </p:cNvPr>
          <p:cNvSpPr>
            <a:spLocks noGrp="1"/>
          </p:cNvSpPr>
          <p:nvPr>
            <p:ph type="ctrTitle"/>
          </p:nvPr>
        </p:nvSpPr>
        <p:spPr/>
        <p:txBody>
          <a:bodyPr>
            <a:normAutofit/>
          </a:bodyPr>
          <a:lstStyle/>
          <a:p>
            <a:r>
              <a:rPr lang="en-US" dirty="0"/>
              <a:t>personal experience, professional practice</a:t>
            </a:r>
          </a:p>
        </p:txBody>
      </p:sp>
      <p:sp>
        <p:nvSpPr>
          <p:cNvPr id="3" name="Subtitle 2">
            <a:extLst>
              <a:ext uri="{FF2B5EF4-FFF2-40B4-BE49-F238E27FC236}">
                <a16:creationId xmlns:a16="http://schemas.microsoft.com/office/drawing/2014/main" xmlns="" id="{CF7057F3-50F6-A710-D94B-F14CE1FA2A17}"/>
              </a:ext>
            </a:extLst>
          </p:cNvPr>
          <p:cNvSpPr>
            <a:spLocks noGrp="1"/>
          </p:cNvSpPr>
          <p:nvPr>
            <p:ph type="subTitle" idx="1"/>
          </p:nvPr>
        </p:nvSpPr>
        <p:spPr>
          <a:xfrm>
            <a:off x="2695194" y="4352543"/>
            <a:ext cx="6801612" cy="1645919"/>
          </a:xfrm>
        </p:spPr>
        <p:txBody>
          <a:bodyPr>
            <a:normAutofit/>
          </a:bodyPr>
          <a:lstStyle/>
          <a:p>
            <a:r>
              <a:rPr lang="en-GB" b="1" i="0" dirty="0">
                <a:solidFill>
                  <a:schemeClr val="tx1"/>
                </a:solidFill>
                <a:effectLst/>
                <a:latin typeface="+mj-lt"/>
              </a:rPr>
              <a:t> Writing the history of illness fabrication, lived experience and what it means for professional practice of all kinds</a:t>
            </a:r>
            <a:endParaRPr lang="en-US" dirty="0">
              <a:solidFill>
                <a:schemeClr val="tx1"/>
              </a:solidFill>
              <a:latin typeface="+mj-lt"/>
            </a:endParaRPr>
          </a:p>
          <a:p>
            <a:r>
              <a:rPr lang="en-US" dirty="0">
                <a:solidFill>
                  <a:schemeClr val="accent3"/>
                </a:solidFill>
              </a:rPr>
              <a:t>Chris Millard, University of Sheffield</a:t>
            </a:r>
          </a:p>
        </p:txBody>
      </p:sp>
    </p:spTree>
    <p:extLst>
      <p:ext uri="{BB962C8B-B14F-4D97-AF65-F5344CB8AC3E}">
        <p14:creationId xmlns:p14="http://schemas.microsoft.com/office/powerpoint/2010/main" val="4185837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504938-5275-7A52-4C1D-59C2E57340EA}"/>
              </a:ext>
            </a:extLst>
          </p:cNvPr>
          <p:cNvSpPr>
            <a:spLocks noGrp="1"/>
          </p:cNvSpPr>
          <p:nvPr>
            <p:ph type="title"/>
          </p:nvPr>
        </p:nvSpPr>
        <p:spPr/>
        <p:txBody>
          <a:bodyPr/>
          <a:lstStyle/>
          <a:p>
            <a:r>
              <a:rPr lang="en-US" dirty="0"/>
              <a:t>General layout of talk</a:t>
            </a:r>
          </a:p>
        </p:txBody>
      </p:sp>
      <p:sp>
        <p:nvSpPr>
          <p:cNvPr id="3" name="Content Placeholder 2">
            <a:extLst>
              <a:ext uri="{FF2B5EF4-FFF2-40B4-BE49-F238E27FC236}">
                <a16:creationId xmlns:a16="http://schemas.microsoft.com/office/drawing/2014/main" xmlns="" id="{0915FED7-1ED0-2127-0271-B85BEAB083C6}"/>
              </a:ext>
            </a:extLst>
          </p:cNvPr>
          <p:cNvSpPr>
            <a:spLocks noGrp="1"/>
          </p:cNvSpPr>
          <p:nvPr>
            <p:ph idx="1"/>
          </p:nvPr>
        </p:nvSpPr>
        <p:spPr/>
        <p:txBody>
          <a:bodyPr/>
          <a:lstStyle/>
          <a:p>
            <a:r>
              <a:rPr lang="en-US" dirty="0"/>
              <a:t>Who am I? (A difficult question?)</a:t>
            </a:r>
          </a:p>
          <a:p>
            <a:r>
              <a:rPr lang="en-US" dirty="0"/>
              <a:t>Different kinds of expertise: tensions and cooperation</a:t>
            </a:r>
          </a:p>
          <a:p>
            <a:r>
              <a:rPr lang="en-US" dirty="0"/>
              <a:t>How do we bring our ‘selves’ to work (which capacities, memories, training, etc.)? (A </a:t>
            </a:r>
            <a:r>
              <a:rPr lang="en-US" i="1" dirty="0"/>
              <a:t>disciplinary </a:t>
            </a:r>
            <a:r>
              <a:rPr lang="en-US" dirty="0"/>
              <a:t>approach)</a:t>
            </a:r>
          </a:p>
          <a:p>
            <a:r>
              <a:rPr lang="en-US" dirty="0"/>
              <a:t>How far does disclosure (or exposure?) of experience or </a:t>
            </a:r>
            <a:r>
              <a:rPr lang="en-US" dirty="0" smtClean="0"/>
              <a:t>emotional investment </a:t>
            </a:r>
            <a:r>
              <a:rPr lang="en-US" dirty="0"/>
              <a:t>help, and how can it hinder?</a:t>
            </a:r>
          </a:p>
          <a:p>
            <a:r>
              <a:rPr lang="en-US" dirty="0"/>
              <a:t>Can historicizing these issues bring insight for contemporary practice?</a:t>
            </a:r>
          </a:p>
          <a:p>
            <a:endParaRPr lang="en-US" dirty="0"/>
          </a:p>
        </p:txBody>
      </p:sp>
    </p:spTree>
    <p:extLst>
      <p:ext uri="{BB962C8B-B14F-4D97-AF65-F5344CB8AC3E}">
        <p14:creationId xmlns:p14="http://schemas.microsoft.com/office/powerpoint/2010/main" val="2657089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F83760-3245-B55D-9996-47F7F4EAADCB}"/>
              </a:ext>
            </a:extLst>
          </p:cNvPr>
          <p:cNvSpPr>
            <a:spLocks noGrp="1"/>
          </p:cNvSpPr>
          <p:nvPr>
            <p:ph type="title"/>
          </p:nvPr>
        </p:nvSpPr>
        <p:spPr/>
        <p:txBody>
          <a:bodyPr/>
          <a:lstStyle/>
          <a:p>
            <a:r>
              <a:rPr lang="en-US" dirty="0"/>
              <a:t>Who am </a:t>
            </a:r>
            <a:r>
              <a:rPr lang="en-US" dirty="0" err="1"/>
              <a:t>i</a:t>
            </a:r>
            <a:r>
              <a:rPr lang="en-US" dirty="0"/>
              <a:t>?</a:t>
            </a:r>
          </a:p>
        </p:txBody>
      </p:sp>
      <p:sp>
        <p:nvSpPr>
          <p:cNvPr id="3" name="Content Placeholder 2">
            <a:extLst>
              <a:ext uri="{FF2B5EF4-FFF2-40B4-BE49-F238E27FC236}">
                <a16:creationId xmlns:a16="http://schemas.microsoft.com/office/drawing/2014/main" xmlns="" id="{340263A3-139D-8D12-6751-628994FCE8EA}"/>
              </a:ext>
            </a:extLst>
          </p:cNvPr>
          <p:cNvSpPr>
            <a:spLocks noGrp="1"/>
          </p:cNvSpPr>
          <p:nvPr>
            <p:ph sz="half" idx="1"/>
          </p:nvPr>
        </p:nvSpPr>
        <p:spPr/>
        <p:txBody>
          <a:bodyPr/>
          <a:lstStyle/>
          <a:p>
            <a:r>
              <a:rPr lang="en-US" dirty="0"/>
              <a:t>A difficult question?</a:t>
            </a:r>
          </a:p>
          <a:p>
            <a:r>
              <a:rPr lang="en-US" dirty="0"/>
              <a:t>Background?</a:t>
            </a:r>
          </a:p>
          <a:p>
            <a:r>
              <a:rPr lang="en-US" dirty="0"/>
              <a:t>Family history?</a:t>
            </a:r>
          </a:p>
          <a:p>
            <a:r>
              <a:rPr lang="en-US" dirty="0"/>
              <a:t>Professional certificates?</a:t>
            </a:r>
          </a:p>
          <a:p>
            <a:r>
              <a:rPr lang="en-US" dirty="0"/>
              <a:t>Current role?</a:t>
            </a:r>
          </a:p>
          <a:p>
            <a:r>
              <a:rPr lang="en-US" dirty="0" err="1"/>
              <a:t>Favourite</a:t>
            </a:r>
            <a:r>
              <a:rPr lang="en-US" dirty="0"/>
              <a:t> sandwich?</a:t>
            </a:r>
          </a:p>
        </p:txBody>
      </p:sp>
      <p:sp>
        <p:nvSpPr>
          <p:cNvPr id="4" name="Content Placeholder 3">
            <a:extLst>
              <a:ext uri="{FF2B5EF4-FFF2-40B4-BE49-F238E27FC236}">
                <a16:creationId xmlns:a16="http://schemas.microsoft.com/office/drawing/2014/main" xmlns="" id="{2A823E72-138E-B77A-FE30-8205D48EAB81}"/>
              </a:ext>
            </a:extLst>
          </p:cNvPr>
          <p:cNvSpPr>
            <a:spLocks noGrp="1"/>
          </p:cNvSpPr>
          <p:nvPr>
            <p:ph sz="half" idx="2"/>
          </p:nvPr>
        </p:nvSpPr>
        <p:spPr/>
        <p:txBody>
          <a:bodyPr/>
          <a:lstStyle/>
          <a:p>
            <a:r>
              <a:rPr lang="en-US" dirty="0"/>
              <a:t>It is not </a:t>
            </a:r>
            <a:r>
              <a:rPr lang="en-US" i="1" dirty="0"/>
              <a:t>difficult</a:t>
            </a:r>
            <a:r>
              <a:rPr lang="en-US" dirty="0"/>
              <a:t> it is multifaceted!</a:t>
            </a:r>
          </a:p>
          <a:p>
            <a:r>
              <a:rPr lang="en-US" dirty="0"/>
              <a:t>We don’t often answer that question in a radically surprising way (because context!)</a:t>
            </a:r>
          </a:p>
          <a:p>
            <a:r>
              <a:rPr lang="en-US" dirty="0"/>
              <a:t>We are actually quite adept at negotiating disclosure of personal and professional attributes: but that does not mean we have necessarily reflected deeply on the difference </a:t>
            </a:r>
          </a:p>
        </p:txBody>
      </p:sp>
    </p:spTree>
    <p:extLst>
      <p:ext uri="{BB962C8B-B14F-4D97-AF65-F5344CB8AC3E}">
        <p14:creationId xmlns:p14="http://schemas.microsoft.com/office/powerpoint/2010/main" val="20182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CF4680D4-DEE2-49EE-AF90-EFEAF50AEC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E2F636A-4D88-0FA8-3C10-E3D8F44297E3}"/>
              </a:ext>
            </a:extLst>
          </p:cNvPr>
          <p:cNvSpPr>
            <a:spLocks noGrp="1"/>
          </p:cNvSpPr>
          <p:nvPr>
            <p:ph type="title"/>
          </p:nvPr>
        </p:nvSpPr>
        <p:spPr>
          <a:xfrm>
            <a:off x="804671" y="1290025"/>
            <a:ext cx="5291327" cy="1188720"/>
          </a:xfrm>
          <a:solidFill>
            <a:srgbClr val="FFFFFF"/>
          </a:solidFill>
          <a:ln>
            <a:solidFill>
              <a:srgbClr val="404040"/>
            </a:solidFill>
          </a:ln>
        </p:spPr>
        <p:txBody>
          <a:bodyPr vert="horz" lIns="182880" tIns="182880" rIns="182880" bIns="182880" rtlCol="0" anchor="ctr">
            <a:normAutofit/>
          </a:bodyPr>
          <a:lstStyle/>
          <a:p>
            <a:r>
              <a:rPr lang="en-US" sz="2800" dirty="0"/>
              <a:t>Discipline specificity</a:t>
            </a:r>
          </a:p>
        </p:txBody>
      </p:sp>
      <p:sp>
        <p:nvSpPr>
          <p:cNvPr id="4" name="Text Placeholder 3">
            <a:extLst>
              <a:ext uri="{FF2B5EF4-FFF2-40B4-BE49-F238E27FC236}">
                <a16:creationId xmlns:a16="http://schemas.microsoft.com/office/drawing/2014/main" xmlns="" id="{BCC444E8-AAE9-4920-A16D-204163E3165C}"/>
              </a:ext>
            </a:extLst>
          </p:cNvPr>
          <p:cNvSpPr>
            <a:spLocks noGrp="1"/>
          </p:cNvSpPr>
          <p:nvPr>
            <p:ph type="body" sz="half" idx="2"/>
          </p:nvPr>
        </p:nvSpPr>
        <p:spPr>
          <a:xfrm>
            <a:off x="804671" y="2858703"/>
            <a:ext cx="5285791" cy="3042547"/>
          </a:xfrm>
        </p:spPr>
        <p:txBody>
          <a:bodyPr vert="horz" lIns="91440" tIns="45720" rIns="91440" bIns="45720" rtlCol="0">
            <a:normAutofit fontScale="92500"/>
          </a:bodyPr>
          <a:lstStyle/>
          <a:p>
            <a:pPr algn="l"/>
            <a:r>
              <a:rPr lang="en-US" dirty="0"/>
              <a:t>“How does personal experience matter in my work” is in some ways a general question: what is the relation between “the personal” and “the professional”?</a:t>
            </a:r>
          </a:p>
          <a:p>
            <a:pPr algn="l"/>
            <a:endParaRPr lang="en-US" dirty="0"/>
          </a:p>
          <a:p>
            <a:pPr algn="l"/>
            <a:r>
              <a:rPr lang="en-US" dirty="0"/>
              <a:t>The question is also </a:t>
            </a:r>
            <a:r>
              <a:rPr lang="en-US" i="1" dirty="0"/>
              <a:t>discipline specific </a:t>
            </a:r>
            <a:r>
              <a:rPr lang="en-US" dirty="0"/>
              <a:t>– the kinds of questions we pose of “experience” and “profession” rely upon the constitution and the </a:t>
            </a:r>
            <a:r>
              <a:rPr lang="en-US" b="1" dirty="0"/>
              <a:t>history of the profession </a:t>
            </a:r>
            <a:r>
              <a:rPr lang="en-US" dirty="0"/>
              <a:t>as much as the nature of the experiences</a:t>
            </a:r>
          </a:p>
          <a:p>
            <a:pPr algn="l"/>
            <a:endParaRPr lang="en-US" dirty="0"/>
          </a:p>
          <a:p>
            <a:pPr algn="l"/>
            <a:r>
              <a:rPr lang="en-US" dirty="0"/>
              <a:t>I have written a very disciplinary history – how personal experience has implicated academic historians – but I think (hope!) it can be more broadly useful</a:t>
            </a:r>
          </a:p>
        </p:txBody>
      </p:sp>
      <p:sp>
        <p:nvSpPr>
          <p:cNvPr id="13" name="Rectangle 12">
            <a:extLst>
              <a:ext uri="{FF2B5EF4-FFF2-40B4-BE49-F238E27FC236}">
                <a16:creationId xmlns:a16="http://schemas.microsoft.com/office/drawing/2014/main" xmlns="" id="{50C52EE1-5085-4960-AD29-A926E62E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640080"/>
            <a:ext cx="4017264"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CD15AA94-C237-4412-B37B-EB317D2B05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0772" y="806357"/>
            <a:ext cx="368503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book cover with a red and white pattern&#10;&#10;AI-generated content may be incorrect.">
            <a:extLst>
              <a:ext uri="{FF2B5EF4-FFF2-40B4-BE49-F238E27FC236}">
                <a16:creationId xmlns:a16="http://schemas.microsoft.com/office/drawing/2014/main" xmlns="" id="{5B107DE2-59CA-9ECB-02BD-58C6AEF39738}"/>
              </a:ext>
            </a:extLst>
          </p:cNvPr>
          <p:cNvPicPr>
            <a:picLocks noGrp="1" noChangeAspect="1"/>
          </p:cNvPicPr>
          <p:nvPr>
            <p:ph idx="1"/>
          </p:nvPr>
        </p:nvPicPr>
        <p:blipFill>
          <a:blip r:embed="rId2"/>
          <a:stretch>
            <a:fillRect/>
          </a:stretch>
        </p:blipFill>
        <p:spPr>
          <a:xfrm>
            <a:off x="8010144" y="970949"/>
            <a:ext cx="3066288" cy="4599432"/>
          </a:xfrm>
          <a:prstGeom prst="rect">
            <a:avLst/>
          </a:prstGeom>
        </p:spPr>
      </p:pic>
    </p:spTree>
    <p:extLst>
      <p:ext uri="{BB962C8B-B14F-4D97-AF65-F5344CB8AC3E}">
        <p14:creationId xmlns:p14="http://schemas.microsoft.com/office/powerpoint/2010/main" val="2362891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575CFD-8CF6-F2B3-D524-D81F49708FA9}"/>
              </a:ext>
            </a:extLst>
          </p:cNvPr>
          <p:cNvSpPr>
            <a:spLocks noGrp="1"/>
          </p:cNvSpPr>
          <p:nvPr>
            <p:ph type="title"/>
          </p:nvPr>
        </p:nvSpPr>
        <p:spPr/>
        <p:txBody>
          <a:bodyPr/>
          <a:lstStyle/>
          <a:p>
            <a:r>
              <a:rPr lang="en-US" dirty="0"/>
              <a:t>Different kinds of expertise</a:t>
            </a:r>
          </a:p>
        </p:txBody>
      </p:sp>
      <p:sp>
        <p:nvSpPr>
          <p:cNvPr id="3" name="Content Placeholder 2">
            <a:extLst>
              <a:ext uri="{FF2B5EF4-FFF2-40B4-BE49-F238E27FC236}">
                <a16:creationId xmlns:a16="http://schemas.microsoft.com/office/drawing/2014/main" xmlns="" id="{D935BE8A-C4D4-82E2-F424-18F7CF104BC2}"/>
              </a:ext>
            </a:extLst>
          </p:cNvPr>
          <p:cNvSpPr>
            <a:spLocks noGrp="1"/>
          </p:cNvSpPr>
          <p:nvPr>
            <p:ph sz="half" idx="1"/>
          </p:nvPr>
        </p:nvSpPr>
        <p:spPr/>
        <p:txBody>
          <a:bodyPr/>
          <a:lstStyle/>
          <a:p>
            <a:r>
              <a:rPr lang="en-US" dirty="0"/>
              <a:t>This is the general / abstract question</a:t>
            </a:r>
          </a:p>
          <a:p>
            <a:r>
              <a:rPr lang="en-US" dirty="0"/>
              <a:t>Thinking about ‘kinds of authority’</a:t>
            </a:r>
          </a:p>
          <a:p>
            <a:r>
              <a:rPr lang="en-US" dirty="0"/>
              <a:t>Sometimes legal, sometimes professional, sometimes experiential</a:t>
            </a:r>
          </a:p>
          <a:p>
            <a:r>
              <a:rPr lang="en-US" dirty="0"/>
              <a:t>“This historian is an authority on the French Revolution”</a:t>
            </a:r>
          </a:p>
          <a:p>
            <a:r>
              <a:rPr lang="en-US" dirty="0"/>
              <a:t>“This person has the authority to remove your children”</a:t>
            </a:r>
          </a:p>
        </p:txBody>
      </p:sp>
      <p:sp>
        <p:nvSpPr>
          <p:cNvPr id="4" name="Content Placeholder 3">
            <a:extLst>
              <a:ext uri="{FF2B5EF4-FFF2-40B4-BE49-F238E27FC236}">
                <a16:creationId xmlns:a16="http://schemas.microsoft.com/office/drawing/2014/main" xmlns="" id="{61527C6D-AC37-E90E-A288-902C1A9823C7}"/>
              </a:ext>
            </a:extLst>
          </p:cNvPr>
          <p:cNvSpPr>
            <a:spLocks noGrp="1"/>
          </p:cNvSpPr>
          <p:nvPr>
            <p:ph sz="half" idx="2"/>
          </p:nvPr>
        </p:nvSpPr>
        <p:spPr/>
        <p:txBody>
          <a:bodyPr/>
          <a:lstStyle/>
          <a:p>
            <a:r>
              <a:rPr lang="en-US" dirty="0"/>
              <a:t>How might different kinds of expertise be in tension with each other?</a:t>
            </a:r>
          </a:p>
          <a:p>
            <a:r>
              <a:rPr lang="en-US" dirty="0"/>
              <a:t>Can you write a history of racism if you have not suffered it?</a:t>
            </a:r>
          </a:p>
          <a:p>
            <a:r>
              <a:rPr lang="en-US" dirty="0"/>
              <a:t>Can you judge parenting if you have not raised children?</a:t>
            </a:r>
          </a:p>
          <a:p>
            <a:r>
              <a:rPr lang="en-US" dirty="0"/>
              <a:t>Can you use professional and personal expertise </a:t>
            </a:r>
            <a:r>
              <a:rPr lang="en-US" i="1" dirty="0"/>
              <a:t>simultaneously</a:t>
            </a:r>
            <a:r>
              <a:rPr lang="en-US" dirty="0"/>
              <a:t>?</a:t>
            </a:r>
          </a:p>
        </p:txBody>
      </p:sp>
    </p:spTree>
    <p:extLst>
      <p:ext uri="{BB962C8B-B14F-4D97-AF65-F5344CB8AC3E}">
        <p14:creationId xmlns:p14="http://schemas.microsoft.com/office/powerpoint/2010/main" val="1926426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EB11E09D-D10E-F782-853E-2F981DF75B74}"/>
              </a:ext>
            </a:extLst>
          </p:cNvPr>
          <p:cNvSpPr>
            <a:spLocks noGrp="1"/>
          </p:cNvSpPr>
          <p:nvPr>
            <p:ph type="body" idx="1"/>
          </p:nvPr>
        </p:nvSpPr>
        <p:spPr/>
        <p:txBody>
          <a:bodyPr/>
          <a:lstStyle/>
          <a:p>
            <a:r>
              <a:rPr lang="en-US" dirty="0"/>
              <a:t>historians</a:t>
            </a:r>
          </a:p>
        </p:txBody>
      </p:sp>
      <p:sp>
        <p:nvSpPr>
          <p:cNvPr id="3" name="Content Placeholder 2">
            <a:extLst>
              <a:ext uri="{FF2B5EF4-FFF2-40B4-BE49-F238E27FC236}">
                <a16:creationId xmlns:a16="http://schemas.microsoft.com/office/drawing/2014/main" xmlns="" id="{D4C15E30-758E-9783-DDDB-9465D0F1E146}"/>
              </a:ext>
            </a:extLst>
          </p:cNvPr>
          <p:cNvSpPr>
            <a:spLocks noGrp="1"/>
          </p:cNvSpPr>
          <p:nvPr>
            <p:ph sz="half" idx="2"/>
          </p:nvPr>
        </p:nvSpPr>
        <p:spPr/>
        <p:txBody>
          <a:bodyPr/>
          <a:lstStyle/>
          <a:p>
            <a:r>
              <a:rPr lang="en-US" dirty="0"/>
              <a:t>Archives, footnotes</a:t>
            </a:r>
          </a:p>
          <a:p>
            <a:r>
              <a:rPr lang="en-US" dirty="0"/>
              <a:t>Publications, familiarity with literature</a:t>
            </a:r>
          </a:p>
          <a:p>
            <a:r>
              <a:rPr lang="en-US" dirty="0"/>
              <a:t>Formal qualifications (BA, MA, PhD)</a:t>
            </a:r>
          </a:p>
          <a:p>
            <a:r>
              <a:rPr lang="en-US" dirty="0"/>
              <a:t>Positions (Lecturer, Professor)</a:t>
            </a:r>
          </a:p>
          <a:p>
            <a:r>
              <a:rPr lang="en-US" dirty="0"/>
              <a:t>Institutions (high prestige)</a:t>
            </a:r>
          </a:p>
          <a:p>
            <a:r>
              <a:rPr lang="en-US" dirty="0"/>
              <a:t>Identity?</a:t>
            </a:r>
          </a:p>
        </p:txBody>
      </p:sp>
      <p:sp>
        <p:nvSpPr>
          <p:cNvPr id="6" name="Content Placeholder 5">
            <a:extLst>
              <a:ext uri="{FF2B5EF4-FFF2-40B4-BE49-F238E27FC236}">
                <a16:creationId xmlns:a16="http://schemas.microsoft.com/office/drawing/2014/main" xmlns="" id="{5E8A1C5B-1F9B-DA76-E08D-27696747A23F}"/>
              </a:ext>
            </a:extLst>
          </p:cNvPr>
          <p:cNvSpPr>
            <a:spLocks noGrp="1"/>
          </p:cNvSpPr>
          <p:nvPr>
            <p:ph sz="quarter" idx="4"/>
          </p:nvPr>
        </p:nvSpPr>
        <p:spPr/>
        <p:txBody>
          <a:bodyPr/>
          <a:lstStyle/>
          <a:p>
            <a:r>
              <a:rPr lang="en-US" dirty="0"/>
              <a:t>Professional qualifications</a:t>
            </a:r>
          </a:p>
          <a:p>
            <a:r>
              <a:rPr lang="en-US" dirty="0"/>
              <a:t>Knowledge of relevant legislation</a:t>
            </a:r>
          </a:p>
          <a:p>
            <a:r>
              <a:rPr lang="en-US" dirty="0"/>
              <a:t>Legal powers in conjunction with courts and court orders</a:t>
            </a:r>
          </a:p>
          <a:p>
            <a:r>
              <a:rPr lang="en-US" dirty="0"/>
              <a:t>Experience (as in long-standing practice)</a:t>
            </a:r>
          </a:p>
          <a:p>
            <a:r>
              <a:rPr lang="en-US" dirty="0"/>
              <a:t>Seniority</a:t>
            </a:r>
          </a:p>
        </p:txBody>
      </p:sp>
      <p:sp>
        <p:nvSpPr>
          <p:cNvPr id="7" name="Text Placeholder 6">
            <a:extLst>
              <a:ext uri="{FF2B5EF4-FFF2-40B4-BE49-F238E27FC236}">
                <a16:creationId xmlns:a16="http://schemas.microsoft.com/office/drawing/2014/main" xmlns="" id="{4C67E1C7-3061-1E86-0CA0-B318F029ACAF}"/>
              </a:ext>
            </a:extLst>
          </p:cNvPr>
          <p:cNvSpPr>
            <a:spLocks noGrp="1"/>
          </p:cNvSpPr>
          <p:nvPr>
            <p:ph type="body" sz="quarter" idx="13"/>
          </p:nvPr>
        </p:nvSpPr>
        <p:spPr/>
        <p:txBody>
          <a:bodyPr/>
          <a:lstStyle/>
          <a:p>
            <a:r>
              <a:rPr lang="en-US" dirty="0"/>
              <a:t>Child protection</a:t>
            </a:r>
          </a:p>
        </p:txBody>
      </p:sp>
      <p:sp>
        <p:nvSpPr>
          <p:cNvPr id="2" name="Title 1">
            <a:extLst>
              <a:ext uri="{FF2B5EF4-FFF2-40B4-BE49-F238E27FC236}">
                <a16:creationId xmlns:a16="http://schemas.microsoft.com/office/drawing/2014/main" xmlns="" id="{EDECFC85-6B4A-B927-B74E-3F15CACDADC3}"/>
              </a:ext>
            </a:extLst>
          </p:cNvPr>
          <p:cNvSpPr>
            <a:spLocks noGrp="1"/>
          </p:cNvSpPr>
          <p:nvPr>
            <p:ph type="title"/>
          </p:nvPr>
        </p:nvSpPr>
        <p:spPr/>
        <p:txBody>
          <a:bodyPr/>
          <a:lstStyle/>
          <a:p>
            <a:r>
              <a:rPr lang="en-US" dirty="0"/>
              <a:t>Specific expertise in context</a:t>
            </a:r>
          </a:p>
        </p:txBody>
      </p:sp>
    </p:spTree>
    <p:extLst>
      <p:ext uri="{BB962C8B-B14F-4D97-AF65-F5344CB8AC3E}">
        <p14:creationId xmlns:p14="http://schemas.microsoft.com/office/powerpoint/2010/main" val="1961000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455CAE-35BF-1692-B64D-CB3A2DBD5560}"/>
              </a:ext>
            </a:extLst>
          </p:cNvPr>
          <p:cNvSpPr>
            <a:spLocks noGrp="1"/>
          </p:cNvSpPr>
          <p:nvPr>
            <p:ph type="title"/>
          </p:nvPr>
        </p:nvSpPr>
        <p:spPr/>
        <p:txBody>
          <a:bodyPr/>
          <a:lstStyle/>
          <a:p>
            <a:r>
              <a:rPr lang="en-US" dirty="0"/>
              <a:t>How to bring ‘self’ to work?</a:t>
            </a:r>
          </a:p>
        </p:txBody>
      </p:sp>
      <p:sp>
        <p:nvSpPr>
          <p:cNvPr id="3" name="Content Placeholder 2">
            <a:extLst>
              <a:ext uri="{FF2B5EF4-FFF2-40B4-BE49-F238E27FC236}">
                <a16:creationId xmlns:a16="http://schemas.microsoft.com/office/drawing/2014/main" xmlns="" id="{619DB221-052A-72D7-D4C1-27C78B6595FE}"/>
              </a:ext>
            </a:extLst>
          </p:cNvPr>
          <p:cNvSpPr>
            <a:spLocks noGrp="1"/>
          </p:cNvSpPr>
          <p:nvPr>
            <p:ph sz="half" idx="1"/>
          </p:nvPr>
        </p:nvSpPr>
        <p:spPr/>
        <p:txBody>
          <a:bodyPr/>
          <a:lstStyle/>
          <a:p>
            <a:r>
              <a:rPr lang="en-US" dirty="0"/>
              <a:t>Which tools? Which traditions?</a:t>
            </a:r>
          </a:p>
          <a:p>
            <a:r>
              <a:rPr lang="en-US" dirty="0"/>
              <a:t>What history, precedent or context?</a:t>
            </a:r>
          </a:p>
          <a:p>
            <a:r>
              <a:rPr lang="en-US" dirty="0"/>
              <a:t>Experience deployed as resistance? Or from a protected position of seniority?</a:t>
            </a:r>
          </a:p>
          <a:p>
            <a:r>
              <a:rPr lang="en-US" dirty="0"/>
              <a:t>Does one get “pigeonholed” as a certain kind of person?</a:t>
            </a:r>
          </a:p>
          <a:p>
            <a:endParaRPr lang="en-US" dirty="0"/>
          </a:p>
        </p:txBody>
      </p:sp>
      <p:sp>
        <p:nvSpPr>
          <p:cNvPr id="4" name="Content Placeholder 3">
            <a:extLst>
              <a:ext uri="{FF2B5EF4-FFF2-40B4-BE49-F238E27FC236}">
                <a16:creationId xmlns:a16="http://schemas.microsoft.com/office/drawing/2014/main" xmlns="" id="{30A3C39E-7D1C-93F3-BF7A-AEAC8EEE32E1}"/>
              </a:ext>
            </a:extLst>
          </p:cNvPr>
          <p:cNvSpPr>
            <a:spLocks noGrp="1"/>
          </p:cNvSpPr>
          <p:nvPr>
            <p:ph sz="half" idx="2"/>
          </p:nvPr>
        </p:nvSpPr>
        <p:spPr/>
        <p:txBody>
          <a:bodyPr/>
          <a:lstStyle/>
          <a:p>
            <a:r>
              <a:rPr lang="en-US" dirty="0"/>
              <a:t>The “how much?” (of yourself) question is often a “what kind?” question</a:t>
            </a:r>
          </a:p>
          <a:p>
            <a:r>
              <a:rPr lang="en-US" dirty="0"/>
              <a:t>The level of implication in your work will depend on the kind of work, as well as the kind of experience or identity you are talking about</a:t>
            </a:r>
          </a:p>
          <a:p>
            <a:r>
              <a:rPr lang="en-US" dirty="0"/>
              <a:t>This is strafed (as always) by power relations</a:t>
            </a:r>
          </a:p>
        </p:txBody>
      </p:sp>
    </p:spTree>
    <p:extLst>
      <p:ext uri="{BB962C8B-B14F-4D97-AF65-F5344CB8AC3E}">
        <p14:creationId xmlns:p14="http://schemas.microsoft.com/office/powerpoint/2010/main" val="2999542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347ED0-BF64-7329-936B-1FAFFBA15421}"/>
              </a:ext>
            </a:extLst>
          </p:cNvPr>
          <p:cNvSpPr>
            <a:spLocks noGrp="1"/>
          </p:cNvSpPr>
          <p:nvPr>
            <p:ph type="title"/>
          </p:nvPr>
        </p:nvSpPr>
        <p:spPr/>
        <p:txBody>
          <a:bodyPr/>
          <a:lstStyle/>
          <a:p>
            <a:r>
              <a:rPr lang="en-US" dirty="0"/>
              <a:t>Understanding the implications of experiences</a:t>
            </a:r>
          </a:p>
        </p:txBody>
      </p:sp>
      <p:sp>
        <p:nvSpPr>
          <p:cNvPr id="3" name="Text Placeholder 2">
            <a:extLst>
              <a:ext uri="{FF2B5EF4-FFF2-40B4-BE49-F238E27FC236}">
                <a16:creationId xmlns:a16="http://schemas.microsoft.com/office/drawing/2014/main" xmlns="" id="{DD58464E-433C-6706-30CB-C1F0C4493C45}"/>
              </a:ext>
            </a:extLst>
          </p:cNvPr>
          <p:cNvSpPr>
            <a:spLocks noGrp="1"/>
          </p:cNvSpPr>
          <p:nvPr>
            <p:ph type="body" idx="1"/>
          </p:nvPr>
        </p:nvSpPr>
        <p:spPr/>
        <p:txBody>
          <a:bodyPr/>
          <a:lstStyle/>
          <a:p>
            <a:r>
              <a:rPr lang="en-US" dirty="0"/>
              <a:t>the case of academic history</a:t>
            </a:r>
          </a:p>
        </p:txBody>
      </p:sp>
    </p:spTree>
    <p:extLst>
      <p:ext uri="{BB962C8B-B14F-4D97-AF65-F5344CB8AC3E}">
        <p14:creationId xmlns:p14="http://schemas.microsoft.com/office/powerpoint/2010/main" val="137212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4389086-0A30-F913-1626-3F2C00CDFEBB}"/>
              </a:ext>
            </a:extLst>
          </p:cNvPr>
          <p:cNvSpPr>
            <a:spLocks noGrp="1"/>
          </p:cNvSpPr>
          <p:nvPr>
            <p:ph type="title"/>
          </p:nvPr>
        </p:nvSpPr>
        <p:spPr/>
        <p:txBody>
          <a:bodyPr/>
          <a:lstStyle/>
          <a:p>
            <a:r>
              <a:rPr lang="en-US" dirty="0"/>
              <a:t>History and objectivity</a:t>
            </a:r>
          </a:p>
        </p:txBody>
      </p:sp>
      <p:sp>
        <p:nvSpPr>
          <p:cNvPr id="5" name="Content Placeholder 4">
            <a:extLst>
              <a:ext uri="{FF2B5EF4-FFF2-40B4-BE49-F238E27FC236}">
                <a16:creationId xmlns:a16="http://schemas.microsoft.com/office/drawing/2014/main" xmlns="" id="{35E7DF61-4BB2-69FA-A1B2-5E121BC35A5D}"/>
              </a:ext>
            </a:extLst>
          </p:cNvPr>
          <p:cNvSpPr>
            <a:spLocks noGrp="1"/>
          </p:cNvSpPr>
          <p:nvPr>
            <p:ph idx="1"/>
          </p:nvPr>
        </p:nvSpPr>
        <p:spPr/>
        <p:txBody>
          <a:bodyPr/>
          <a:lstStyle/>
          <a:p>
            <a:pPr marL="0" indent="0">
              <a:buNone/>
            </a:pPr>
            <a:r>
              <a:rPr lang="en-GB" dirty="0"/>
              <a:t>‘ideal historians [are] men who did not let “bias and personal character” enter their work, but remained “servants” to the sources allowing them [sources] to “speak” while they themselves [historians] remained mute’. </a:t>
            </a:r>
          </a:p>
          <a:p>
            <a:pPr marL="0" indent="0">
              <a:buNone/>
            </a:pPr>
            <a:r>
              <a:rPr lang="en-GB" dirty="0"/>
              <a:t>Geoffrey Elton </a:t>
            </a:r>
            <a:r>
              <a:rPr lang="en-GB" i="1" dirty="0"/>
              <a:t>The Practice of History</a:t>
            </a:r>
            <a:r>
              <a:rPr lang="en-GB" dirty="0"/>
              <a:t> (1967)</a:t>
            </a:r>
          </a:p>
          <a:p>
            <a:pPr marL="0" indent="0">
              <a:buNone/>
            </a:pPr>
            <a:endParaRPr lang="en-GB" dirty="0"/>
          </a:p>
          <a:p>
            <a:pPr marL="0" indent="0">
              <a:buNone/>
            </a:pPr>
            <a:r>
              <a:rPr lang="en-GB" dirty="0"/>
              <a:t>But also:</a:t>
            </a:r>
          </a:p>
          <a:p>
            <a:pPr marL="0" indent="0">
              <a:buNone/>
            </a:pPr>
            <a:r>
              <a:rPr lang="en-GB" dirty="0"/>
              <a:t>‘study the historian before you begin to study the facts… [b]y and large, the historian will get the kind of facts he wants. History means interpretation.’ </a:t>
            </a:r>
          </a:p>
          <a:p>
            <a:pPr marL="0" indent="0">
              <a:buNone/>
            </a:pPr>
            <a:r>
              <a:rPr lang="en-US" dirty="0"/>
              <a:t>E.H. Carr </a:t>
            </a:r>
            <a:r>
              <a:rPr lang="en-US" i="1" dirty="0"/>
              <a:t>What is History? </a:t>
            </a:r>
            <a:r>
              <a:rPr lang="en-US" dirty="0"/>
              <a:t>(1961)</a:t>
            </a:r>
          </a:p>
        </p:txBody>
      </p:sp>
      <p:sp>
        <p:nvSpPr>
          <p:cNvPr id="6" name="Text Placeholder 5">
            <a:extLst>
              <a:ext uri="{FF2B5EF4-FFF2-40B4-BE49-F238E27FC236}">
                <a16:creationId xmlns:a16="http://schemas.microsoft.com/office/drawing/2014/main" xmlns="" id="{AFB3256C-8501-3E42-B172-B000C935BFDE}"/>
              </a:ext>
            </a:extLst>
          </p:cNvPr>
          <p:cNvSpPr>
            <a:spLocks noGrp="1"/>
          </p:cNvSpPr>
          <p:nvPr>
            <p:ph type="body" sz="half" idx="2"/>
          </p:nvPr>
        </p:nvSpPr>
        <p:spPr/>
        <p:txBody>
          <a:bodyPr/>
          <a:lstStyle/>
          <a:p>
            <a:r>
              <a:rPr lang="en-US" dirty="0"/>
              <a:t>What place for the personal here?</a:t>
            </a:r>
          </a:p>
        </p:txBody>
      </p:sp>
    </p:spTree>
    <p:extLst>
      <p:ext uri="{BB962C8B-B14F-4D97-AF65-F5344CB8AC3E}">
        <p14:creationId xmlns:p14="http://schemas.microsoft.com/office/powerpoint/2010/main" val="56304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7FF74F-9C6A-C199-B08D-45B0ABC53A41}"/>
              </a:ext>
            </a:extLst>
          </p:cNvPr>
          <p:cNvSpPr>
            <a:spLocks noGrp="1"/>
          </p:cNvSpPr>
          <p:nvPr>
            <p:ph type="title"/>
          </p:nvPr>
        </p:nvSpPr>
        <p:spPr/>
        <p:txBody>
          <a:bodyPr/>
          <a:lstStyle/>
          <a:p>
            <a:r>
              <a:rPr lang="en-US" dirty="0"/>
              <a:t>Paratextual or senior or both</a:t>
            </a:r>
          </a:p>
        </p:txBody>
      </p:sp>
      <p:sp>
        <p:nvSpPr>
          <p:cNvPr id="3" name="Content Placeholder 2">
            <a:extLst>
              <a:ext uri="{FF2B5EF4-FFF2-40B4-BE49-F238E27FC236}">
                <a16:creationId xmlns:a16="http://schemas.microsoft.com/office/drawing/2014/main" xmlns="" id="{5847C6B8-5DC2-D0B5-4222-AB94AC136A93}"/>
              </a:ext>
            </a:extLst>
          </p:cNvPr>
          <p:cNvSpPr>
            <a:spLocks noGrp="1"/>
          </p:cNvSpPr>
          <p:nvPr>
            <p:ph sz="half" idx="1"/>
          </p:nvPr>
        </p:nvSpPr>
        <p:spPr/>
        <p:txBody>
          <a:bodyPr>
            <a:normAutofit lnSpcReduction="10000"/>
          </a:bodyPr>
          <a:lstStyle/>
          <a:p>
            <a:r>
              <a:rPr lang="en-GB" dirty="0"/>
              <a:t>‘All history tends towards </a:t>
            </a:r>
            <a:r>
              <a:rPr lang="en-GB" b="1" dirty="0"/>
              <a:t>autobiographical confession</a:t>
            </a:r>
            <a:r>
              <a:rPr lang="en-GB" dirty="0"/>
              <a:t>. I suspect that the centrality of household culture presented in this book owes much to my own witness of family pleasures and adventures… </a:t>
            </a:r>
            <a:r>
              <a:rPr lang="en-GB" b="1" dirty="0"/>
              <a:t>more insight </a:t>
            </a:r>
            <a:r>
              <a:rPr lang="en-GB" dirty="0"/>
              <a:t>into the hectic world of childhood than is to be gained from the archives.’</a:t>
            </a:r>
          </a:p>
          <a:p>
            <a:r>
              <a:rPr lang="en-GB" dirty="0"/>
              <a:t>Simon Schama ‘Preface’ </a:t>
            </a:r>
            <a:r>
              <a:rPr lang="en-GB" i="1" dirty="0"/>
              <a:t>Embarrassment of Riches</a:t>
            </a:r>
            <a:r>
              <a:rPr lang="en-GB" dirty="0"/>
              <a:t> (1986)</a:t>
            </a:r>
            <a:endParaRPr lang="en-US" dirty="0"/>
          </a:p>
        </p:txBody>
      </p:sp>
      <p:sp>
        <p:nvSpPr>
          <p:cNvPr id="4" name="Content Placeholder 3">
            <a:extLst>
              <a:ext uri="{FF2B5EF4-FFF2-40B4-BE49-F238E27FC236}">
                <a16:creationId xmlns:a16="http://schemas.microsoft.com/office/drawing/2014/main" xmlns="" id="{360571CB-102A-4433-2A18-1A0EF011D6B2}"/>
              </a:ext>
            </a:extLst>
          </p:cNvPr>
          <p:cNvSpPr>
            <a:spLocks noGrp="1"/>
          </p:cNvSpPr>
          <p:nvPr>
            <p:ph sz="half" idx="2"/>
          </p:nvPr>
        </p:nvSpPr>
        <p:spPr/>
        <p:txBody>
          <a:bodyPr>
            <a:normAutofit lnSpcReduction="10000"/>
          </a:bodyPr>
          <a:lstStyle/>
          <a:p>
            <a:r>
              <a:rPr lang="en-US" dirty="0"/>
              <a:t>‘</a:t>
            </a:r>
            <a:r>
              <a:rPr lang="en-GB" dirty="0"/>
              <a:t>The catastrophe of my little son’s ghastly three-month-long hospitalization with a brain </a:t>
            </a:r>
            <a:r>
              <a:rPr lang="en-GB" dirty="0" err="1"/>
              <a:t>tumor</a:t>
            </a:r>
            <a:r>
              <a:rPr lang="en-GB" dirty="0"/>
              <a:t> and his death in December 1989 </a:t>
            </a:r>
            <a:r>
              <a:rPr lang="en-GB" b="1" dirty="0"/>
              <a:t>transformed this project </a:t>
            </a:r>
            <a:r>
              <a:rPr lang="en-GB" dirty="0"/>
              <a:t>for me and for everyone who knew me… I took solace and sometimes inspiration from my historical subjects, mothers themselves, many of whom had also sat at their children’s deathbeds ’ </a:t>
            </a:r>
          </a:p>
          <a:p>
            <a:r>
              <a:rPr lang="en-GB" dirty="0"/>
              <a:t>Ellen Ross ‘Preface’ </a:t>
            </a:r>
            <a:r>
              <a:rPr lang="en-GB" i="1" dirty="0"/>
              <a:t>Motherhood in Outcast London </a:t>
            </a:r>
            <a:r>
              <a:rPr lang="en-GB" dirty="0"/>
              <a:t>(1993)</a:t>
            </a:r>
            <a:endParaRPr lang="en-US" dirty="0"/>
          </a:p>
        </p:txBody>
      </p:sp>
    </p:spTree>
    <p:extLst>
      <p:ext uri="{BB962C8B-B14F-4D97-AF65-F5344CB8AC3E}">
        <p14:creationId xmlns:p14="http://schemas.microsoft.com/office/powerpoint/2010/main" val="277762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4C04A9-F416-E599-511D-C58804F87AAF}"/>
              </a:ext>
            </a:extLst>
          </p:cNvPr>
          <p:cNvSpPr>
            <a:spLocks noGrp="1"/>
          </p:cNvSpPr>
          <p:nvPr>
            <p:ph type="title"/>
          </p:nvPr>
        </p:nvSpPr>
        <p:spPr/>
        <p:txBody>
          <a:bodyPr/>
          <a:lstStyle/>
          <a:p>
            <a:r>
              <a:rPr lang="en-US" dirty="0"/>
              <a:t>Academic and activist traditions</a:t>
            </a:r>
          </a:p>
        </p:txBody>
      </p:sp>
      <p:sp>
        <p:nvSpPr>
          <p:cNvPr id="3" name="Content Placeholder 2">
            <a:extLst>
              <a:ext uri="{FF2B5EF4-FFF2-40B4-BE49-F238E27FC236}">
                <a16:creationId xmlns:a16="http://schemas.microsoft.com/office/drawing/2014/main" xmlns="" id="{50F1390F-C66D-501B-4D03-26E091592026}"/>
              </a:ext>
            </a:extLst>
          </p:cNvPr>
          <p:cNvSpPr>
            <a:spLocks noGrp="1"/>
          </p:cNvSpPr>
          <p:nvPr>
            <p:ph idx="1"/>
          </p:nvPr>
        </p:nvSpPr>
        <p:spPr/>
        <p:txBody>
          <a:bodyPr/>
          <a:lstStyle/>
          <a:p>
            <a:r>
              <a:rPr lang="en-US" u="sng" dirty="0"/>
              <a:t>Academic</a:t>
            </a:r>
          </a:p>
          <a:p>
            <a:r>
              <a:rPr lang="en-US" dirty="0"/>
              <a:t>Psychoanalysis</a:t>
            </a:r>
          </a:p>
          <a:p>
            <a:r>
              <a:rPr lang="en-US" dirty="0"/>
              <a:t>Anthropology</a:t>
            </a:r>
          </a:p>
          <a:p>
            <a:r>
              <a:rPr lang="en-US" dirty="0"/>
              <a:t>Postmodernism</a:t>
            </a:r>
          </a:p>
          <a:p>
            <a:endParaRPr lang="en-US" dirty="0"/>
          </a:p>
          <a:p>
            <a:r>
              <a:rPr lang="en-US" u="sng" dirty="0"/>
              <a:t>Activist</a:t>
            </a:r>
          </a:p>
          <a:p>
            <a:r>
              <a:rPr lang="en-US" dirty="0"/>
              <a:t>Gender</a:t>
            </a:r>
          </a:p>
          <a:p>
            <a:r>
              <a:rPr lang="en-US" dirty="0"/>
              <a:t>Race</a:t>
            </a:r>
          </a:p>
          <a:p>
            <a:r>
              <a:rPr lang="en-US" dirty="0"/>
              <a:t>Sexuality</a:t>
            </a:r>
          </a:p>
          <a:p>
            <a:r>
              <a:rPr lang="en-US" dirty="0"/>
              <a:t>Madness</a:t>
            </a:r>
          </a:p>
        </p:txBody>
      </p:sp>
      <p:sp>
        <p:nvSpPr>
          <p:cNvPr id="4" name="Text Placeholder 3">
            <a:extLst>
              <a:ext uri="{FF2B5EF4-FFF2-40B4-BE49-F238E27FC236}">
                <a16:creationId xmlns:a16="http://schemas.microsoft.com/office/drawing/2014/main" xmlns="" id="{40EFC168-C8BF-4753-C6D7-91445249BC32}"/>
              </a:ext>
            </a:extLst>
          </p:cNvPr>
          <p:cNvSpPr>
            <a:spLocks noGrp="1"/>
          </p:cNvSpPr>
          <p:nvPr>
            <p:ph type="body" sz="half" idx="2"/>
          </p:nvPr>
        </p:nvSpPr>
        <p:spPr/>
        <p:txBody>
          <a:bodyPr/>
          <a:lstStyle/>
          <a:p>
            <a:r>
              <a:rPr lang="en-US" dirty="0"/>
              <a:t>Tools for understanding how experiences come to relevance </a:t>
            </a:r>
            <a:r>
              <a:rPr lang="en-US" i="1" dirty="0"/>
              <a:t>in context</a:t>
            </a:r>
            <a:r>
              <a:rPr lang="en-US" dirty="0"/>
              <a:t>. </a:t>
            </a:r>
          </a:p>
        </p:txBody>
      </p:sp>
    </p:spTree>
    <p:extLst>
      <p:ext uri="{BB962C8B-B14F-4D97-AF65-F5344CB8AC3E}">
        <p14:creationId xmlns:p14="http://schemas.microsoft.com/office/powerpoint/2010/main" val="4095593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80AFEA-C9C9-D43C-8FA8-34E9E985DFD7}"/>
              </a:ext>
            </a:extLst>
          </p:cNvPr>
          <p:cNvSpPr>
            <a:spLocks noGrp="1"/>
          </p:cNvSpPr>
          <p:nvPr>
            <p:ph type="title"/>
          </p:nvPr>
        </p:nvSpPr>
        <p:spPr/>
        <p:txBody>
          <a:bodyPr/>
          <a:lstStyle/>
          <a:p>
            <a:r>
              <a:rPr lang="en-US" dirty="0"/>
              <a:t>academic influences: Psychoanalysis</a:t>
            </a:r>
          </a:p>
        </p:txBody>
      </p:sp>
      <p:sp>
        <p:nvSpPr>
          <p:cNvPr id="3" name="Content Placeholder 2">
            <a:extLst>
              <a:ext uri="{FF2B5EF4-FFF2-40B4-BE49-F238E27FC236}">
                <a16:creationId xmlns:a16="http://schemas.microsoft.com/office/drawing/2014/main" xmlns="" id="{867BCFFC-D7E1-B66F-2C67-2BA9B0515265}"/>
              </a:ext>
            </a:extLst>
          </p:cNvPr>
          <p:cNvSpPr>
            <a:spLocks noGrp="1"/>
          </p:cNvSpPr>
          <p:nvPr>
            <p:ph sz="half" idx="1"/>
          </p:nvPr>
        </p:nvSpPr>
        <p:spPr/>
        <p:txBody>
          <a:bodyPr/>
          <a:lstStyle/>
          <a:p>
            <a:r>
              <a:rPr lang="en-US" dirty="0"/>
              <a:t>Psychoanalysis: implicating professionals</a:t>
            </a:r>
          </a:p>
          <a:p>
            <a:r>
              <a:rPr lang="en-US" dirty="0"/>
              <a:t>Concepts – transference etc.</a:t>
            </a:r>
          </a:p>
          <a:p>
            <a:r>
              <a:rPr lang="en-US" dirty="0"/>
              <a:t>Oral history (methods)</a:t>
            </a:r>
          </a:p>
          <a:p>
            <a:r>
              <a:rPr lang="en-US" dirty="0"/>
              <a:t>Therapy? Trust?</a:t>
            </a:r>
          </a:p>
          <a:p>
            <a:r>
              <a:rPr lang="en-US" dirty="0"/>
              <a:t>Luisa Passerini </a:t>
            </a:r>
            <a:r>
              <a:rPr lang="en-US" i="1" dirty="0"/>
              <a:t>Autobiography of a Generation</a:t>
            </a:r>
            <a:r>
              <a:rPr lang="en-US" dirty="0"/>
              <a:t> (1988)</a:t>
            </a:r>
          </a:p>
          <a:p>
            <a:r>
              <a:rPr lang="en-US" dirty="0"/>
              <a:t>Ronald Fraser </a:t>
            </a:r>
            <a:r>
              <a:rPr lang="en-US" i="1" dirty="0"/>
              <a:t>In Search of a Past </a:t>
            </a:r>
            <a:r>
              <a:rPr lang="en-US" dirty="0"/>
              <a:t>(1984)</a:t>
            </a:r>
          </a:p>
        </p:txBody>
      </p:sp>
      <p:sp>
        <p:nvSpPr>
          <p:cNvPr id="4" name="Content Placeholder 3">
            <a:extLst>
              <a:ext uri="{FF2B5EF4-FFF2-40B4-BE49-F238E27FC236}">
                <a16:creationId xmlns:a16="http://schemas.microsoft.com/office/drawing/2014/main" xmlns="" id="{D64DA7A3-52E3-8B4F-6C25-3B316B4BFB9D}"/>
              </a:ext>
            </a:extLst>
          </p:cNvPr>
          <p:cNvSpPr>
            <a:spLocks noGrp="1"/>
          </p:cNvSpPr>
          <p:nvPr>
            <p:ph sz="half" idx="2"/>
          </p:nvPr>
        </p:nvSpPr>
        <p:spPr/>
        <p:txBody>
          <a:bodyPr/>
          <a:lstStyle/>
          <a:p>
            <a:r>
              <a:rPr lang="en-US" dirty="0"/>
              <a:t>Does the psychological expertise needed in social work and child protection implicate practitioners in their work?</a:t>
            </a:r>
          </a:p>
          <a:p>
            <a:r>
              <a:rPr lang="en-US" dirty="0"/>
              <a:t>Intense interpersonal stress, but also the value of talking problems through – in social work more generally – does this implicate professionals?</a:t>
            </a:r>
          </a:p>
        </p:txBody>
      </p:sp>
    </p:spTree>
    <p:extLst>
      <p:ext uri="{BB962C8B-B14F-4D97-AF65-F5344CB8AC3E}">
        <p14:creationId xmlns:p14="http://schemas.microsoft.com/office/powerpoint/2010/main" val="215161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5C42AB-A996-3C60-253E-63FFAECBD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F50CD26-66A1-03C7-195C-621E1B844748}"/>
              </a:ext>
            </a:extLst>
          </p:cNvPr>
          <p:cNvSpPr>
            <a:spLocks noGrp="1"/>
          </p:cNvSpPr>
          <p:nvPr>
            <p:ph type="title"/>
          </p:nvPr>
        </p:nvSpPr>
        <p:spPr/>
        <p:txBody>
          <a:bodyPr/>
          <a:lstStyle/>
          <a:p>
            <a:r>
              <a:rPr lang="en-US" dirty="0"/>
              <a:t>academic influences: Anthropology</a:t>
            </a:r>
          </a:p>
        </p:txBody>
      </p:sp>
      <p:sp>
        <p:nvSpPr>
          <p:cNvPr id="3" name="Content Placeholder 2">
            <a:extLst>
              <a:ext uri="{FF2B5EF4-FFF2-40B4-BE49-F238E27FC236}">
                <a16:creationId xmlns:a16="http://schemas.microsoft.com/office/drawing/2014/main" xmlns="" id="{439CB4A5-2BCD-72FE-2696-6DE677C3BD70}"/>
              </a:ext>
            </a:extLst>
          </p:cNvPr>
          <p:cNvSpPr>
            <a:spLocks noGrp="1"/>
          </p:cNvSpPr>
          <p:nvPr>
            <p:ph sz="half" idx="1"/>
          </p:nvPr>
        </p:nvSpPr>
        <p:spPr/>
        <p:txBody>
          <a:bodyPr>
            <a:normAutofit/>
          </a:bodyPr>
          <a:lstStyle/>
          <a:p>
            <a:r>
              <a:rPr lang="en-US" dirty="0"/>
              <a:t>Anthropology</a:t>
            </a:r>
          </a:p>
          <a:p>
            <a:r>
              <a:rPr lang="en-US" dirty="0"/>
              <a:t>Participant observation (method)</a:t>
            </a:r>
          </a:p>
          <a:p>
            <a:r>
              <a:rPr lang="en-US" dirty="0"/>
              <a:t>‘Anthropologist’s two books’ – ‘fieldwork accounts’ were much more ‘personal’</a:t>
            </a:r>
          </a:p>
          <a:p>
            <a:r>
              <a:rPr lang="en-US" dirty="0"/>
              <a:t>Huge influence on cultural and social history, including ‘microhistory’</a:t>
            </a:r>
          </a:p>
          <a:p>
            <a:r>
              <a:rPr lang="en-US" dirty="0"/>
              <a:t>Matt </a:t>
            </a:r>
            <a:r>
              <a:rPr lang="en-US" dirty="0" err="1"/>
              <a:t>Houlbrook</a:t>
            </a:r>
            <a:r>
              <a:rPr lang="en-US" dirty="0"/>
              <a:t> </a:t>
            </a:r>
            <a:r>
              <a:rPr lang="en-US" i="1" dirty="0"/>
              <a:t>Prince of  Tricksters:  </a:t>
            </a:r>
            <a:r>
              <a:rPr lang="en-GB" i="1" dirty="0"/>
              <a:t>The incredible true story of </a:t>
            </a:r>
            <a:r>
              <a:rPr lang="en-GB" i="1" dirty="0" err="1"/>
              <a:t>Netley</a:t>
            </a:r>
            <a:r>
              <a:rPr lang="en-GB" i="1" dirty="0"/>
              <a:t> Lucas, gentleman crook </a:t>
            </a:r>
            <a:r>
              <a:rPr lang="en-US" dirty="0"/>
              <a:t>(2016)</a:t>
            </a:r>
          </a:p>
        </p:txBody>
      </p:sp>
      <p:sp>
        <p:nvSpPr>
          <p:cNvPr id="4" name="Content Placeholder 3">
            <a:extLst>
              <a:ext uri="{FF2B5EF4-FFF2-40B4-BE49-F238E27FC236}">
                <a16:creationId xmlns:a16="http://schemas.microsoft.com/office/drawing/2014/main" xmlns="" id="{6C5EBA20-56E4-21F8-5D1C-9071D77D70B7}"/>
              </a:ext>
            </a:extLst>
          </p:cNvPr>
          <p:cNvSpPr>
            <a:spLocks noGrp="1"/>
          </p:cNvSpPr>
          <p:nvPr>
            <p:ph sz="half" idx="2"/>
          </p:nvPr>
        </p:nvSpPr>
        <p:spPr/>
        <p:txBody>
          <a:bodyPr>
            <a:normAutofit/>
          </a:bodyPr>
          <a:lstStyle/>
          <a:p>
            <a:r>
              <a:rPr lang="en-US" dirty="0"/>
              <a:t>How much of one’s self or one’s character does one bring to child protection work?</a:t>
            </a:r>
          </a:p>
          <a:p>
            <a:r>
              <a:rPr lang="en-US" dirty="0"/>
              <a:t>How might that be managed, or harnessed, or bracketed?</a:t>
            </a:r>
          </a:p>
          <a:p>
            <a:r>
              <a:rPr lang="en-US" dirty="0"/>
              <a:t>Risks of burnout? Compassion fatigue?</a:t>
            </a:r>
          </a:p>
          <a:p>
            <a:endParaRPr lang="en-GB" dirty="0"/>
          </a:p>
        </p:txBody>
      </p:sp>
    </p:spTree>
    <p:extLst>
      <p:ext uri="{BB962C8B-B14F-4D97-AF65-F5344CB8AC3E}">
        <p14:creationId xmlns:p14="http://schemas.microsoft.com/office/powerpoint/2010/main" val="866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B5AD43C-80D9-A4A0-4B8A-2A786020D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30F456D-A4E3-542D-D8C7-C43E5BC440A5}"/>
              </a:ext>
            </a:extLst>
          </p:cNvPr>
          <p:cNvSpPr>
            <a:spLocks noGrp="1"/>
          </p:cNvSpPr>
          <p:nvPr>
            <p:ph type="title"/>
          </p:nvPr>
        </p:nvSpPr>
        <p:spPr/>
        <p:txBody>
          <a:bodyPr/>
          <a:lstStyle/>
          <a:p>
            <a:r>
              <a:rPr lang="en-US" dirty="0"/>
              <a:t>academic influences: postmodernism</a:t>
            </a:r>
          </a:p>
        </p:txBody>
      </p:sp>
      <p:sp>
        <p:nvSpPr>
          <p:cNvPr id="3" name="Content Placeholder 2">
            <a:extLst>
              <a:ext uri="{FF2B5EF4-FFF2-40B4-BE49-F238E27FC236}">
                <a16:creationId xmlns:a16="http://schemas.microsoft.com/office/drawing/2014/main" xmlns="" id="{0BE6CCC7-3AFD-4924-159B-B6CC2FE93CB6}"/>
              </a:ext>
            </a:extLst>
          </p:cNvPr>
          <p:cNvSpPr>
            <a:spLocks noGrp="1"/>
          </p:cNvSpPr>
          <p:nvPr>
            <p:ph sz="half" idx="1"/>
          </p:nvPr>
        </p:nvSpPr>
        <p:spPr/>
        <p:txBody>
          <a:bodyPr/>
          <a:lstStyle/>
          <a:p>
            <a:r>
              <a:rPr lang="en-US" dirty="0"/>
              <a:t>Postmodernism – denial of the possibility of objectivity</a:t>
            </a:r>
          </a:p>
          <a:p>
            <a:r>
              <a:rPr lang="en-US" dirty="0"/>
              <a:t>Playful embrace of subjectivity, and often reflective and reflexive practice laying out how one’s position implicates the analysis</a:t>
            </a:r>
          </a:p>
          <a:p>
            <a:r>
              <a:rPr lang="en-US" dirty="0"/>
              <a:t>Robert Rosenstone’s </a:t>
            </a:r>
            <a:r>
              <a:rPr lang="en-US" i="1" dirty="0"/>
              <a:t>Mirror in the Shrine </a:t>
            </a:r>
            <a:r>
              <a:rPr lang="en-US" dirty="0"/>
              <a:t>(1988) – multiple voices and personae</a:t>
            </a:r>
          </a:p>
        </p:txBody>
      </p:sp>
      <p:sp>
        <p:nvSpPr>
          <p:cNvPr id="4" name="Content Placeholder 3">
            <a:extLst>
              <a:ext uri="{FF2B5EF4-FFF2-40B4-BE49-F238E27FC236}">
                <a16:creationId xmlns:a16="http://schemas.microsoft.com/office/drawing/2014/main" xmlns="" id="{0ADA65CA-292E-D6B6-F305-9E12A0217D2B}"/>
              </a:ext>
            </a:extLst>
          </p:cNvPr>
          <p:cNvSpPr>
            <a:spLocks noGrp="1"/>
          </p:cNvSpPr>
          <p:nvPr>
            <p:ph sz="half" idx="2"/>
          </p:nvPr>
        </p:nvSpPr>
        <p:spPr/>
        <p:txBody>
          <a:bodyPr/>
          <a:lstStyle/>
          <a:p>
            <a:r>
              <a:rPr lang="en-US" dirty="0"/>
              <a:t>Reflection on practice is quite common in professional contexts, including “closing the feedback loop” etc.</a:t>
            </a:r>
          </a:p>
          <a:p>
            <a:r>
              <a:rPr lang="en-US" dirty="0"/>
              <a:t>Does this reflection bring more of one’s personhood into professional spaces</a:t>
            </a:r>
            <a:r>
              <a:rPr lang="en-US" dirty="0" smtClean="0"/>
              <a:t>?</a:t>
            </a:r>
          </a:p>
          <a:p>
            <a:r>
              <a:rPr lang="en-US" dirty="0" smtClean="0"/>
              <a:t>Or is this reflection less “personal” than that? How?</a:t>
            </a:r>
            <a:endParaRPr lang="en-US" dirty="0"/>
          </a:p>
        </p:txBody>
      </p:sp>
    </p:spTree>
    <p:extLst>
      <p:ext uri="{BB962C8B-B14F-4D97-AF65-F5344CB8AC3E}">
        <p14:creationId xmlns:p14="http://schemas.microsoft.com/office/powerpoint/2010/main" val="2427177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ACCB9F-7612-56B5-AF5F-A00FACF700C0}"/>
              </a:ext>
            </a:extLst>
          </p:cNvPr>
          <p:cNvSpPr>
            <a:spLocks noGrp="1"/>
          </p:cNvSpPr>
          <p:nvPr>
            <p:ph type="title"/>
          </p:nvPr>
        </p:nvSpPr>
        <p:spPr/>
        <p:txBody>
          <a:bodyPr/>
          <a:lstStyle/>
          <a:p>
            <a:r>
              <a:rPr lang="en-US" dirty="0"/>
              <a:t>Activist influences: Gender</a:t>
            </a:r>
          </a:p>
        </p:txBody>
      </p:sp>
      <p:sp>
        <p:nvSpPr>
          <p:cNvPr id="3" name="Content Placeholder 2">
            <a:extLst>
              <a:ext uri="{FF2B5EF4-FFF2-40B4-BE49-F238E27FC236}">
                <a16:creationId xmlns:a16="http://schemas.microsoft.com/office/drawing/2014/main" xmlns="" id="{2048F8CA-15C5-A896-566F-B0E0215E0CA5}"/>
              </a:ext>
            </a:extLst>
          </p:cNvPr>
          <p:cNvSpPr>
            <a:spLocks noGrp="1"/>
          </p:cNvSpPr>
          <p:nvPr>
            <p:ph sz="half" idx="1"/>
          </p:nvPr>
        </p:nvSpPr>
        <p:spPr/>
        <p:txBody>
          <a:bodyPr>
            <a:normAutofit lnSpcReduction="10000"/>
          </a:bodyPr>
          <a:lstStyle/>
          <a:p>
            <a:r>
              <a:rPr lang="en-US" dirty="0"/>
              <a:t>Second-wave feminism: ‘personal is political’ and ‘consciousness raising’</a:t>
            </a:r>
          </a:p>
          <a:p>
            <a:r>
              <a:rPr lang="en-US" dirty="0" smtClean="0"/>
              <a:t>Histories </a:t>
            </a:r>
            <a:r>
              <a:rPr lang="en-US" dirty="0"/>
              <a:t>as personal as you might expect</a:t>
            </a:r>
          </a:p>
          <a:p>
            <a:r>
              <a:rPr lang="en-US" dirty="0"/>
              <a:t>Nancy Fraser observed:  ‘</a:t>
            </a:r>
            <a:r>
              <a:rPr lang="en-GB" dirty="0"/>
              <a:t>Academic women wanting jobs and tenure (and most of us did) conformed to… an objective style’</a:t>
            </a:r>
          </a:p>
          <a:p>
            <a:r>
              <a:rPr lang="en-GB" dirty="0"/>
              <a:t>Power is very important here</a:t>
            </a:r>
          </a:p>
          <a:p>
            <a:r>
              <a:rPr lang="en-GB" dirty="0"/>
              <a:t>Lately: Sarah Knott </a:t>
            </a:r>
            <a:r>
              <a:rPr lang="en-GB" i="1" dirty="0"/>
              <a:t>Mother: An Intimate History</a:t>
            </a:r>
            <a:r>
              <a:rPr lang="en-GB" dirty="0"/>
              <a:t> (2019)</a:t>
            </a:r>
            <a:endParaRPr lang="en-US" i="1" dirty="0"/>
          </a:p>
        </p:txBody>
      </p:sp>
      <p:sp>
        <p:nvSpPr>
          <p:cNvPr id="4" name="Content Placeholder 3">
            <a:extLst>
              <a:ext uri="{FF2B5EF4-FFF2-40B4-BE49-F238E27FC236}">
                <a16:creationId xmlns:a16="http://schemas.microsoft.com/office/drawing/2014/main" xmlns="" id="{CA022A0E-4508-7CB9-6223-9D0278933AE1}"/>
              </a:ext>
            </a:extLst>
          </p:cNvPr>
          <p:cNvSpPr>
            <a:spLocks noGrp="1"/>
          </p:cNvSpPr>
          <p:nvPr>
            <p:ph sz="half" idx="2"/>
          </p:nvPr>
        </p:nvSpPr>
        <p:spPr/>
        <p:txBody>
          <a:bodyPr>
            <a:normAutofit lnSpcReduction="10000"/>
          </a:bodyPr>
          <a:lstStyle/>
          <a:p>
            <a:r>
              <a:rPr lang="en-GB" dirty="0"/>
              <a:t>Pamela Davies “‘Me’, ‘Me’, ‘Me’: The Use of the First Person in Academic Writing and Some Reflections on Subjective Analyses of Personal Experiences” (2012)</a:t>
            </a:r>
          </a:p>
          <a:p>
            <a:r>
              <a:rPr lang="en-US" dirty="0"/>
              <a:t>Reflects on being a criminologist who was also subject to a child protection investigation</a:t>
            </a:r>
          </a:p>
          <a:p>
            <a:r>
              <a:rPr lang="en-US" dirty="0"/>
              <a:t>Builds explicitly on feminist theory to contextualize the experiences and emotions – and ‘speaking in two voices’</a:t>
            </a:r>
          </a:p>
          <a:p>
            <a:endParaRPr lang="en-US" dirty="0"/>
          </a:p>
        </p:txBody>
      </p:sp>
    </p:spTree>
    <p:extLst>
      <p:ext uri="{BB962C8B-B14F-4D97-AF65-F5344CB8AC3E}">
        <p14:creationId xmlns:p14="http://schemas.microsoft.com/office/powerpoint/2010/main" val="116728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8AAA32-E4AE-7B91-CEC6-782BA4FE8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7C3DA59-1AA9-2BCB-225E-C84AE17F5A31}"/>
              </a:ext>
            </a:extLst>
          </p:cNvPr>
          <p:cNvSpPr>
            <a:spLocks noGrp="1"/>
          </p:cNvSpPr>
          <p:nvPr>
            <p:ph type="title"/>
          </p:nvPr>
        </p:nvSpPr>
        <p:spPr/>
        <p:txBody>
          <a:bodyPr/>
          <a:lstStyle/>
          <a:p>
            <a:r>
              <a:rPr lang="en-US" dirty="0"/>
              <a:t>Activist influences: race</a:t>
            </a:r>
          </a:p>
        </p:txBody>
      </p:sp>
      <p:sp>
        <p:nvSpPr>
          <p:cNvPr id="3" name="Content Placeholder 2">
            <a:extLst>
              <a:ext uri="{FF2B5EF4-FFF2-40B4-BE49-F238E27FC236}">
                <a16:creationId xmlns:a16="http://schemas.microsoft.com/office/drawing/2014/main" xmlns="" id="{15912C16-9E7F-D29C-4E2F-DAF124E39EE6}"/>
              </a:ext>
            </a:extLst>
          </p:cNvPr>
          <p:cNvSpPr>
            <a:spLocks noGrp="1"/>
          </p:cNvSpPr>
          <p:nvPr>
            <p:ph sz="half" idx="1"/>
          </p:nvPr>
        </p:nvSpPr>
        <p:spPr/>
        <p:txBody>
          <a:bodyPr>
            <a:normAutofit fontScale="92500" lnSpcReduction="20000"/>
          </a:bodyPr>
          <a:lstStyle/>
          <a:p>
            <a:r>
              <a:rPr lang="en-US" dirty="0"/>
              <a:t>Histories emerged from struggles for civil rights from1950s onwards.</a:t>
            </a:r>
          </a:p>
          <a:p>
            <a:r>
              <a:rPr lang="en-US" dirty="0"/>
              <a:t>Putting racially marginalized people ‘back into history’ from scholars who have engaged productively with the position of the author.</a:t>
            </a:r>
          </a:p>
          <a:p>
            <a:r>
              <a:rPr lang="en-GB" dirty="0"/>
              <a:t>‘[T]here is risk in the archival encounter. Confronting sources that show only terror and violence are a danger to the researcher </a:t>
            </a:r>
            <a:r>
              <a:rPr lang="en-GB" b="1" dirty="0"/>
              <a:t>who sees her own ancestors </a:t>
            </a:r>
            <a:r>
              <a:rPr lang="en-GB" dirty="0"/>
              <a:t>in these accounts.’ </a:t>
            </a:r>
          </a:p>
          <a:p>
            <a:r>
              <a:rPr lang="en-GB" dirty="0"/>
              <a:t>Marisa Fuentes </a:t>
            </a:r>
            <a:r>
              <a:rPr lang="en-GB" i="1" dirty="0"/>
              <a:t>Dispossessed Lives</a:t>
            </a:r>
            <a:r>
              <a:rPr lang="en-GB" dirty="0"/>
              <a:t> (2016)</a:t>
            </a:r>
            <a:endParaRPr lang="en-US" dirty="0"/>
          </a:p>
        </p:txBody>
      </p:sp>
      <p:sp>
        <p:nvSpPr>
          <p:cNvPr id="4" name="Content Placeholder 3">
            <a:extLst>
              <a:ext uri="{FF2B5EF4-FFF2-40B4-BE49-F238E27FC236}">
                <a16:creationId xmlns:a16="http://schemas.microsoft.com/office/drawing/2014/main" xmlns="" id="{C646C14D-0153-0E2E-17CE-9F5B75587445}"/>
              </a:ext>
            </a:extLst>
          </p:cNvPr>
          <p:cNvSpPr>
            <a:spLocks noGrp="1"/>
          </p:cNvSpPr>
          <p:nvPr>
            <p:ph sz="half" idx="2"/>
          </p:nvPr>
        </p:nvSpPr>
        <p:spPr/>
        <p:txBody>
          <a:bodyPr>
            <a:normAutofit fontScale="92500" lnSpcReduction="20000"/>
          </a:bodyPr>
          <a:lstStyle/>
          <a:p>
            <a:r>
              <a:rPr lang="en-US" dirty="0"/>
              <a:t>bell hooks </a:t>
            </a:r>
            <a:r>
              <a:rPr lang="en-GB" dirty="0"/>
              <a:t>‘opposed… any essentialist practice that constructs identity in a monolithic, exclusionary way’ but did not want to ‘</a:t>
            </a:r>
            <a:r>
              <a:rPr lang="en-GB" b="1" dirty="0"/>
              <a:t>relinquish the power of experience </a:t>
            </a:r>
            <a:r>
              <a:rPr lang="en-GB" dirty="0"/>
              <a:t>as a standpoint on which to base analysis or formulate theory.’ ‘Essentialism and Experience’ (1991)</a:t>
            </a:r>
          </a:p>
          <a:p>
            <a:r>
              <a:rPr lang="en-GB" dirty="0"/>
              <a:t>‘[L]</a:t>
            </a:r>
            <a:r>
              <a:rPr lang="en-GB" dirty="0" err="1"/>
              <a:t>ived</a:t>
            </a:r>
            <a:r>
              <a:rPr lang="en-GB" dirty="0"/>
              <a:t> experience as </a:t>
            </a:r>
            <a:r>
              <a:rPr lang="en-GB" b="1" dirty="0"/>
              <a:t>a criterion for credibility</a:t>
            </a:r>
            <a:r>
              <a:rPr lang="en-GB" dirty="0"/>
              <a:t> frequently is invoked by U.S. Black women  when  making  knowledge  claims’ Patricia Hill Collins </a:t>
            </a:r>
            <a:r>
              <a:rPr lang="en-GB" i="1" dirty="0"/>
              <a:t>Black Feminist Thought</a:t>
            </a:r>
            <a:r>
              <a:rPr lang="en-GB" dirty="0"/>
              <a:t> (1990)</a:t>
            </a:r>
            <a:endParaRPr lang="en-US" dirty="0"/>
          </a:p>
          <a:p>
            <a:endParaRPr lang="en-US" dirty="0"/>
          </a:p>
        </p:txBody>
      </p:sp>
    </p:spTree>
    <p:extLst>
      <p:ext uri="{BB962C8B-B14F-4D97-AF65-F5344CB8AC3E}">
        <p14:creationId xmlns:p14="http://schemas.microsoft.com/office/powerpoint/2010/main" val="1650401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9B441F6-A378-7702-E0F2-4C7C34E6B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231A83A-B393-EAB2-9B33-23F08A8B9333}"/>
              </a:ext>
            </a:extLst>
          </p:cNvPr>
          <p:cNvSpPr>
            <a:spLocks noGrp="1"/>
          </p:cNvSpPr>
          <p:nvPr>
            <p:ph type="title"/>
          </p:nvPr>
        </p:nvSpPr>
        <p:spPr/>
        <p:txBody>
          <a:bodyPr/>
          <a:lstStyle/>
          <a:p>
            <a:r>
              <a:rPr lang="en-US" dirty="0"/>
              <a:t>Activist influences: sexuality</a:t>
            </a:r>
          </a:p>
        </p:txBody>
      </p:sp>
      <p:sp>
        <p:nvSpPr>
          <p:cNvPr id="3" name="Content Placeholder 2">
            <a:extLst>
              <a:ext uri="{FF2B5EF4-FFF2-40B4-BE49-F238E27FC236}">
                <a16:creationId xmlns:a16="http://schemas.microsoft.com/office/drawing/2014/main" xmlns="" id="{24F579E1-9CF9-8AFD-8B52-43B6D2F86CBA}"/>
              </a:ext>
            </a:extLst>
          </p:cNvPr>
          <p:cNvSpPr>
            <a:spLocks noGrp="1"/>
          </p:cNvSpPr>
          <p:nvPr>
            <p:ph sz="half" idx="1"/>
          </p:nvPr>
        </p:nvSpPr>
        <p:spPr/>
        <p:txBody>
          <a:bodyPr>
            <a:normAutofit lnSpcReduction="10000"/>
          </a:bodyPr>
          <a:lstStyle/>
          <a:p>
            <a:r>
              <a:rPr lang="en-US" dirty="0"/>
              <a:t>Historical scholarship around sexuality and radical history emerged from struggles around Gay Liberation and inside second-wave feminism.</a:t>
            </a:r>
          </a:p>
          <a:p>
            <a:r>
              <a:rPr lang="en-GB" dirty="0"/>
              <a:t>‘[I]n the 1970s and 1980s, the doing of gay and lesbian history has been more than a form of intellectual </a:t>
            </a:r>
            <a:r>
              <a:rPr lang="en-GB" dirty="0" err="1"/>
              <a:t>labor</a:t>
            </a:r>
            <a:r>
              <a:rPr lang="en-GB" dirty="0"/>
              <a:t>… It was transforming, for both the doer and the receiver’</a:t>
            </a:r>
          </a:p>
          <a:p>
            <a:r>
              <a:rPr lang="en-GB" dirty="0"/>
              <a:t>John D’Emilio ‘Not a simple matter’ (1989)</a:t>
            </a:r>
            <a:endParaRPr lang="en-US" dirty="0"/>
          </a:p>
        </p:txBody>
      </p:sp>
      <p:sp>
        <p:nvSpPr>
          <p:cNvPr id="4" name="Content Placeholder 3">
            <a:extLst>
              <a:ext uri="{FF2B5EF4-FFF2-40B4-BE49-F238E27FC236}">
                <a16:creationId xmlns:a16="http://schemas.microsoft.com/office/drawing/2014/main" xmlns="" id="{521CD567-95B7-9266-3E52-D7A36523F394}"/>
              </a:ext>
            </a:extLst>
          </p:cNvPr>
          <p:cNvSpPr>
            <a:spLocks noGrp="1"/>
          </p:cNvSpPr>
          <p:nvPr>
            <p:ph sz="half" idx="2"/>
          </p:nvPr>
        </p:nvSpPr>
        <p:spPr/>
        <p:txBody>
          <a:bodyPr>
            <a:normAutofit lnSpcReduction="10000"/>
          </a:bodyPr>
          <a:lstStyle/>
          <a:p>
            <a:r>
              <a:rPr lang="en-GB" dirty="0"/>
              <a:t>‘the problem of how, as a gay man, an academic and a public intellectual, I can acquire and</a:t>
            </a:r>
            <a:r>
              <a:rPr lang="en-GB" b="1" dirty="0"/>
              <a:t> maintain the authority to speak</a:t>
            </a:r>
            <a:r>
              <a:rPr lang="en-GB" dirty="0"/>
              <a:t>, to be heard, and to be taken seriously without denying or bracketing my gayness… being able to devise and preserve a positive and undemonized connection between my gayness and my scholarly or critical authority.’</a:t>
            </a:r>
          </a:p>
          <a:p>
            <a:r>
              <a:rPr lang="en-GB" dirty="0"/>
              <a:t>David M. Halperin, </a:t>
            </a:r>
            <a:r>
              <a:rPr lang="en-GB" i="1" dirty="0"/>
              <a:t>Saint Foucault </a:t>
            </a:r>
            <a:r>
              <a:rPr lang="en-GB" dirty="0"/>
              <a:t>(1995)</a:t>
            </a:r>
          </a:p>
          <a:p>
            <a:endParaRPr lang="en-US" dirty="0"/>
          </a:p>
        </p:txBody>
      </p:sp>
    </p:spTree>
    <p:extLst>
      <p:ext uri="{BB962C8B-B14F-4D97-AF65-F5344CB8AC3E}">
        <p14:creationId xmlns:p14="http://schemas.microsoft.com/office/powerpoint/2010/main" val="788999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CC67546-46DE-E294-B963-6D6C742B46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193112A-9CF2-B52F-128E-82EE7E06AD9D}"/>
              </a:ext>
            </a:extLst>
          </p:cNvPr>
          <p:cNvSpPr>
            <a:spLocks noGrp="1"/>
          </p:cNvSpPr>
          <p:nvPr>
            <p:ph type="title"/>
          </p:nvPr>
        </p:nvSpPr>
        <p:spPr/>
        <p:txBody>
          <a:bodyPr/>
          <a:lstStyle/>
          <a:p>
            <a:r>
              <a:rPr lang="en-US" dirty="0"/>
              <a:t>Activist influences: madness</a:t>
            </a:r>
          </a:p>
        </p:txBody>
      </p:sp>
      <p:sp>
        <p:nvSpPr>
          <p:cNvPr id="3" name="Content Placeholder 2">
            <a:extLst>
              <a:ext uri="{FF2B5EF4-FFF2-40B4-BE49-F238E27FC236}">
                <a16:creationId xmlns:a16="http://schemas.microsoft.com/office/drawing/2014/main" xmlns="" id="{BD596B8D-EF45-44E6-9906-3174CADE7B7E}"/>
              </a:ext>
            </a:extLst>
          </p:cNvPr>
          <p:cNvSpPr>
            <a:spLocks noGrp="1"/>
          </p:cNvSpPr>
          <p:nvPr>
            <p:ph sz="half" idx="1"/>
          </p:nvPr>
        </p:nvSpPr>
        <p:spPr/>
        <p:txBody>
          <a:bodyPr/>
          <a:lstStyle/>
          <a:p>
            <a:r>
              <a:rPr lang="en-US" dirty="0"/>
              <a:t>The important but tangled question of ‘expertise by experience’, and the uncertain value of ‘lived experience’ in psychiatry</a:t>
            </a:r>
          </a:p>
          <a:p>
            <a:r>
              <a:rPr lang="en-US" dirty="0"/>
              <a:t>Histories of madness predate ‘disability studies’ and emerge in the early 1960s</a:t>
            </a:r>
          </a:p>
          <a:p>
            <a:r>
              <a:rPr lang="en-US" dirty="0"/>
              <a:t>When one person’s authority makes them ‘authentic’ but the other person’s has legal powers of compulsory treatment attached</a:t>
            </a:r>
          </a:p>
        </p:txBody>
      </p:sp>
      <p:sp>
        <p:nvSpPr>
          <p:cNvPr id="4" name="Content Placeholder 3">
            <a:extLst>
              <a:ext uri="{FF2B5EF4-FFF2-40B4-BE49-F238E27FC236}">
                <a16:creationId xmlns:a16="http://schemas.microsoft.com/office/drawing/2014/main" xmlns="" id="{C598A302-5028-8CEA-E23D-49B78481E32C}"/>
              </a:ext>
            </a:extLst>
          </p:cNvPr>
          <p:cNvSpPr>
            <a:spLocks noGrp="1"/>
          </p:cNvSpPr>
          <p:nvPr>
            <p:ph sz="half" idx="2"/>
          </p:nvPr>
        </p:nvSpPr>
        <p:spPr/>
        <p:txBody>
          <a:bodyPr/>
          <a:lstStyle/>
          <a:p>
            <a:r>
              <a:rPr lang="en-GB" dirty="0"/>
              <a:t>‘[W]e need to be just as critical of the aspects of our research that stem from personal experience as those that draw on the work of other researchers. While this is an established process in social science research… this is not usually the case in history.’</a:t>
            </a:r>
          </a:p>
          <a:p>
            <a:r>
              <a:rPr lang="en-GB" dirty="0"/>
              <a:t>Sarah Chaney, ‘Am I a researcher or a </a:t>
            </a:r>
            <a:r>
              <a:rPr lang="en-GB" dirty="0" smtClean="0"/>
              <a:t>self-harmer?’ </a:t>
            </a:r>
            <a:r>
              <a:rPr lang="en-GB" dirty="0"/>
              <a:t>(2020)</a:t>
            </a:r>
            <a:endParaRPr lang="en-US" dirty="0"/>
          </a:p>
        </p:txBody>
      </p:sp>
    </p:spTree>
    <p:extLst>
      <p:ext uri="{BB962C8B-B14F-4D97-AF65-F5344CB8AC3E}">
        <p14:creationId xmlns:p14="http://schemas.microsoft.com/office/powerpoint/2010/main" val="2360563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C46FE449-30EB-88C7-97A1-FBCB09EDC190}"/>
              </a:ext>
            </a:extLst>
          </p:cNvPr>
          <p:cNvSpPr>
            <a:spLocks noGrp="1"/>
          </p:cNvSpPr>
          <p:nvPr>
            <p:ph type="title"/>
          </p:nvPr>
        </p:nvSpPr>
        <p:spPr/>
        <p:txBody>
          <a:bodyPr/>
          <a:lstStyle/>
          <a:p>
            <a:r>
              <a:rPr lang="en-US" dirty="0"/>
              <a:t>Identity matters</a:t>
            </a:r>
          </a:p>
        </p:txBody>
      </p:sp>
      <p:sp>
        <p:nvSpPr>
          <p:cNvPr id="6" name="Content Placeholder 5">
            <a:extLst>
              <a:ext uri="{FF2B5EF4-FFF2-40B4-BE49-F238E27FC236}">
                <a16:creationId xmlns:a16="http://schemas.microsoft.com/office/drawing/2014/main" xmlns="" id="{6DE3D8B0-CE6C-546F-8D57-409A7DDEFA49}"/>
              </a:ext>
            </a:extLst>
          </p:cNvPr>
          <p:cNvSpPr>
            <a:spLocks noGrp="1"/>
          </p:cNvSpPr>
          <p:nvPr>
            <p:ph idx="1"/>
          </p:nvPr>
        </p:nvSpPr>
        <p:spPr/>
        <p:txBody>
          <a:bodyPr>
            <a:normAutofit fontScale="85000" lnSpcReduction="10000"/>
          </a:bodyPr>
          <a:lstStyle/>
          <a:p>
            <a:r>
              <a:rPr lang="en-GB" dirty="0"/>
              <a:t>The creation of women’s studies and African-American studies departments was founded on [the idea] that both the study of and the advocacy for the oppressed must come to be done </a:t>
            </a:r>
            <a:r>
              <a:rPr lang="en-GB" b="1" dirty="0"/>
              <a:t>principally by the oppressed themselves</a:t>
            </a:r>
            <a:r>
              <a:rPr lang="en-GB" dirty="0"/>
              <a:t>… systematic divergences in social location between speakers and those spoken for </a:t>
            </a:r>
            <a:r>
              <a:rPr lang="en-GB" b="1" dirty="0"/>
              <a:t>will have a significant effect on the content of what is said</a:t>
            </a:r>
            <a:r>
              <a:rPr lang="en-GB" dirty="0"/>
              <a:t>.’</a:t>
            </a:r>
          </a:p>
          <a:p>
            <a:r>
              <a:rPr lang="en-US" dirty="0"/>
              <a:t>Linda </a:t>
            </a:r>
            <a:r>
              <a:rPr lang="en-US" dirty="0" err="1"/>
              <a:t>Alcoff</a:t>
            </a:r>
            <a:r>
              <a:rPr lang="en-US" dirty="0"/>
              <a:t> ‘The problem of speaking for others’ (1991)</a:t>
            </a:r>
          </a:p>
          <a:p>
            <a:pPr marL="179705" marR="179705" algn="just">
              <a:spcAft>
                <a:spcPts val="0"/>
              </a:spcAft>
            </a:pPr>
            <a:r>
              <a:rPr lang="en-US" sz="1800" dirty="0">
                <a:effectLst/>
                <a:ea typeface="Times New Roman" panose="02020603050405020304" pitchFamily="18" charset="0"/>
              </a:rPr>
              <a:t>‘Whether the historian or analyst is a survivor, a relative of survivors, a former Nazi, a former collaborator, a relative of former Nazis or collaborators, a younger Jew or German distanced from more immediate contact with survival, participation, or collaboration, or a relative outsider to these problems will make </a:t>
            </a:r>
            <a:r>
              <a:rPr lang="en-US" sz="1800" b="1" dirty="0">
                <a:effectLst/>
                <a:ea typeface="Times New Roman" panose="02020603050405020304" pitchFamily="18" charset="0"/>
              </a:rPr>
              <a:t>a difference even in the meaning of statements that may be formally identical</a:t>
            </a:r>
            <a:r>
              <a:rPr lang="en-US" sz="1800" dirty="0">
                <a:effectLst/>
                <a:ea typeface="Times New Roman" panose="02020603050405020304" pitchFamily="18" charset="0"/>
              </a:rPr>
              <a:t>.’</a:t>
            </a:r>
            <a:endParaRPr lang="en-GB" sz="1800" dirty="0">
              <a:effectLst/>
              <a:ea typeface="Times New Roman" panose="02020603050405020304" pitchFamily="18" charset="0"/>
            </a:endParaRPr>
          </a:p>
          <a:p>
            <a:r>
              <a:rPr lang="en-GB" sz="1800" dirty="0">
                <a:effectLst/>
                <a:ea typeface="Times New Roman" panose="02020603050405020304" pitchFamily="18" charset="0"/>
              </a:rPr>
              <a:t>Dominick </a:t>
            </a:r>
            <a:r>
              <a:rPr lang="en-GB" sz="1800" dirty="0" err="1">
                <a:effectLst/>
                <a:ea typeface="Times New Roman" panose="02020603050405020304" pitchFamily="18" charset="0"/>
              </a:rPr>
              <a:t>LaCapra</a:t>
            </a:r>
            <a:r>
              <a:rPr lang="en-GB" sz="1800" dirty="0">
                <a:effectLst/>
                <a:ea typeface="Times New Roman" panose="02020603050405020304" pitchFamily="18" charset="0"/>
              </a:rPr>
              <a:t>, </a:t>
            </a:r>
            <a:r>
              <a:rPr lang="en-GB" sz="1800" i="1" dirty="0">
                <a:effectLst/>
                <a:ea typeface="Times New Roman" panose="02020603050405020304" pitchFamily="18" charset="0"/>
              </a:rPr>
              <a:t>Representing the Holocaust: History, Theory, Trauma </a:t>
            </a:r>
            <a:r>
              <a:rPr lang="en-GB" sz="1800" dirty="0">
                <a:effectLst/>
                <a:ea typeface="Times New Roman" panose="02020603050405020304" pitchFamily="18" charset="0"/>
              </a:rPr>
              <a:t>(1994)</a:t>
            </a:r>
          </a:p>
          <a:p>
            <a:endParaRPr lang="en-US" dirty="0"/>
          </a:p>
        </p:txBody>
      </p:sp>
    </p:spTree>
    <p:extLst>
      <p:ext uri="{BB962C8B-B14F-4D97-AF65-F5344CB8AC3E}">
        <p14:creationId xmlns:p14="http://schemas.microsoft.com/office/powerpoint/2010/main" val="3536532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B4E219-B798-043D-1AC8-A7EB29F20D6B}"/>
              </a:ext>
            </a:extLst>
          </p:cNvPr>
          <p:cNvSpPr>
            <a:spLocks noGrp="1"/>
          </p:cNvSpPr>
          <p:nvPr>
            <p:ph type="title"/>
          </p:nvPr>
        </p:nvSpPr>
        <p:spPr/>
        <p:txBody>
          <a:bodyPr/>
          <a:lstStyle/>
          <a:p>
            <a:r>
              <a:rPr lang="en-US" dirty="0"/>
              <a:t>So what?</a:t>
            </a:r>
          </a:p>
        </p:txBody>
      </p:sp>
      <p:sp>
        <p:nvSpPr>
          <p:cNvPr id="3" name="Text Placeholder 2">
            <a:extLst>
              <a:ext uri="{FF2B5EF4-FFF2-40B4-BE49-F238E27FC236}">
                <a16:creationId xmlns:a16="http://schemas.microsoft.com/office/drawing/2014/main" xmlns="" id="{500C3F7E-7FEF-E425-1CC8-DFE7F3E76AC3}"/>
              </a:ext>
            </a:extLst>
          </p:cNvPr>
          <p:cNvSpPr>
            <a:spLocks noGrp="1"/>
          </p:cNvSpPr>
          <p:nvPr>
            <p:ph type="body" idx="1"/>
          </p:nvPr>
        </p:nvSpPr>
        <p:spPr/>
        <p:txBody>
          <a:bodyPr/>
          <a:lstStyle/>
          <a:p>
            <a:r>
              <a:rPr lang="en-US" dirty="0"/>
              <a:t>how might these traditions and this history help us?</a:t>
            </a:r>
          </a:p>
        </p:txBody>
      </p:sp>
    </p:spTree>
    <p:extLst>
      <p:ext uri="{BB962C8B-B14F-4D97-AF65-F5344CB8AC3E}">
        <p14:creationId xmlns:p14="http://schemas.microsoft.com/office/powerpoint/2010/main" val="2937254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3FF618-59D9-C7ED-E30E-2D4DB6AC2E33}"/>
              </a:ext>
            </a:extLst>
          </p:cNvPr>
          <p:cNvSpPr>
            <a:spLocks noGrp="1"/>
          </p:cNvSpPr>
          <p:nvPr>
            <p:ph type="title"/>
          </p:nvPr>
        </p:nvSpPr>
        <p:spPr/>
        <p:txBody>
          <a:bodyPr/>
          <a:lstStyle/>
          <a:p>
            <a:r>
              <a:rPr lang="en-US" dirty="0"/>
              <a:t>Help or hindrance?</a:t>
            </a:r>
          </a:p>
        </p:txBody>
      </p:sp>
      <p:sp>
        <p:nvSpPr>
          <p:cNvPr id="3" name="Content Placeholder 2">
            <a:extLst>
              <a:ext uri="{FF2B5EF4-FFF2-40B4-BE49-F238E27FC236}">
                <a16:creationId xmlns:a16="http://schemas.microsoft.com/office/drawing/2014/main" xmlns="" id="{AD77C2A7-DD0B-F828-349F-22B2D1CCE5F8}"/>
              </a:ext>
            </a:extLst>
          </p:cNvPr>
          <p:cNvSpPr>
            <a:spLocks noGrp="1"/>
          </p:cNvSpPr>
          <p:nvPr>
            <p:ph sz="half" idx="1"/>
          </p:nvPr>
        </p:nvSpPr>
        <p:spPr/>
        <p:txBody>
          <a:bodyPr>
            <a:normAutofit fontScale="92500" lnSpcReduction="20000"/>
          </a:bodyPr>
          <a:lstStyle/>
          <a:p>
            <a:r>
              <a:rPr lang="en-GB" sz="1800" kern="0" dirty="0">
                <a:effectLst/>
                <a:ea typeface="Times New Roman" panose="02020603050405020304" pitchFamily="18" charset="0"/>
                <a:cs typeface="Arial" panose="020B0604020202020204" pitchFamily="34" charset="0"/>
              </a:rPr>
              <a:t>Sheila Fitzpatrick created three groups of historians: one liberated by expressions of subjectivity, one finding it analytically interesting, and a last group ‘who may do better by </a:t>
            </a:r>
            <a:r>
              <a:rPr lang="en-GB" sz="1800" i="1" kern="0" dirty="0">
                <a:effectLst/>
                <a:ea typeface="Times New Roman" panose="02020603050405020304" pitchFamily="18" charset="0"/>
                <a:cs typeface="Arial" panose="020B0604020202020204" pitchFamily="34" charset="0"/>
              </a:rPr>
              <a:t>not</a:t>
            </a:r>
            <a:r>
              <a:rPr lang="en-GB" sz="1800" kern="0" dirty="0">
                <a:effectLst/>
                <a:ea typeface="Times New Roman" panose="02020603050405020304" pitchFamily="18" charset="0"/>
                <a:cs typeface="Arial" panose="020B0604020202020204" pitchFamily="34" charset="0"/>
              </a:rPr>
              <a:t> recognising it’, in which she included herself</a:t>
            </a:r>
            <a:endParaRPr lang="en-GB" sz="1800" kern="0" dirty="0">
              <a:ea typeface="Times New Roman" panose="02020603050405020304" pitchFamily="18" charset="0"/>
              <a:cs typeface="Arial" panose="020B0604020202020204" pitchFamily="34" charset="0"/>
            </a:endParaRPr>
          </a:p>
          <a:p>
            <a:r>
              <a:rPr lang="en-GB" sz="1800" dirty="0">
                <a:effectLst/>
                <a:ea typeface="Times New Roman" panose="02020603050405020304" pitchFamily="18" charset="0"/>
              </a:rPr>
              <a:t>Sheila Fitzpatrick ‘Getting Personal: Subjectivity in Historical Practice’ (2010)</a:t>
            </a:r>
          </a:p>
          <a:p>
            <a:endParaRPr lang="en-US" dirty="0"/>
          </a:p>
          <a:p>
            <a:endParaRPr lang="en-US" dirty="0"/>
          </a:p>
        </p:txBody>
      </p:sp>
      <p:sp>
        <p:nvSpPr>
          <p:cNvPr id="4" name="Content Placeholder 3">
            <a:extLst>
              <a:ext uri="{FF2B5EF4-FFF2-40B4-BE49-F238E27FC236}">
                <a16:creationId xmlns:a16="http://schemas.microsoft.com/office/drawing/2014/main" xmlns="" id="{0203014D-C598-EB55-2807-A3ACE731C176}"/>
              </a:ext>
            </a:extLst>
          </p:cNvPr>
          <p:cNvSpPr>
            <a:spLocks noGrp="1"/>
          </p:cNvSpPr>
          <p:nvPr>
            <p:ph sz="half" idx="2"/>
          </p:nvPr>
        </p:nvSpPr>
        <p:spPr/>
        <p:txBody>
          <a:bodyPr>
            <a:normAutofit fontScale="92500" lnSpcReduction="20000"/>
          </a:bodyPr>
          <a:lstStyle/>
          <a:p>
            <a:r>
              <a:rPr lang="en-GB" dirty="0">
                <a:effectLst/>
              </a:rPr>
              <a:t>What does it mean that I see madness in the archive as a result of</a:t>
            </a:r>
            <a:r>
              <a:rPr lang="en-GB" dirty="0"/>
              <a:t> </a:t>
            </a:r>
            <a:r>
              <a:rPr lang="en-GB" dirty="0">
                <a:effectLst/>
              </a:rPr>
              <a:t>my own identity and lived experience?... I am primed to catch specific things in the sources that </a:t>
            </a:r>
            <a:r>
              <a:rPr lang="en-GB" b="1" dirty="0">
                <a:effectLst/>
              </a:rPr>
              <a:t>a different historian would not see</a:t>
            </a:r>
            <a:r>
              <a:rPr lang="en-GB" dirty="0">
                <a:effectLst/>
              </a:rPr>
              <a:t>’</a:t>
            </a:r>
          </a:p>
          <a:p>
            <a:r>
              <a:rPr lang="en-US" dirty="0"/>
              <a:t>Ariel Mae </a:t>
            </a:r>
            <a:r>
              <a:rPr lang="en-US" dirty="0" err="1"/>
              <a:t>Lambe</a:t>
            </a:r>
            <a:r>
              <a:rPr lang="en-US" dirty="0"/>
              <a:t> ‘Seeing Madness in the Archive’ (2022)</a:t>
            </a:r>
          </a:p>
          <a:p>
            <a:r>
              <a:rPr lang="en-GB" sz="1800" b="1" kern="0" dirty="0">
                <a:effectLst/>
                <a:ea typeface="Times New Roman" panose="02020603050405020304" pitchFamily="18" charset="0"/>
                <a:cs typeface="Arial" panose="020B0604020202020204" pitchFamily="34" charset="0"/>
              </a:rPr>
              <a:t>Who but a gay </a:t>
            </a:r>
            <a:r>
              <a:rPr lang="en-GB" sz="1800" kern="0" dirty="0">
                <a:effectLst/>
                <a:ea typeface="Times New Roman" panose="02020603050405020304" pitchFamily="18" charset="0"/>
                <a:cs typeface="Arial" panose="020B0604020202020204" pitchFamily="34" charset="0"/>
              </a:rPr>
              <a:t>would know to rewrite homophobic history to rescue the whispered voices of the closet? Actually some might and have done, but not many.’</a:t>
            </a:r>
          </a:p>
          <a:p>
            <a:r>
              <a:rPr lang="en-US" dirty="0"/>
              <a:t>Robert </a:t>
            </a:r>
            <a:r>
              <a:rPr lang="en-US" dirty="0" err="1"/>
              <a:t>Dawidoff</a:t>
            </a:r>
            <a:r>
              <a:rPr lang="en-US" dirty="0"/>
              <a:t> ‘History… but’ (1990)</a:t>
            </a:r>
          </a:p>
          <a:p>
            <a:pPr marL="0" indent="0">
              <a:buNone/>
            </a:pPr>
            <a:endParaRPr lang="en-US" dirty="0"/>
          </a:p>
        </p:txBody>
      </p:sp>
    </p:spTree>
    <p:extLst>
      <p:ext uri="{BB962C8B-B14F-4D97-AF65-F5344CB8AC3E}">
        <p14:creationId xmlns:p14="http://schemas.microsoft.com/office/powerpoint/2010/main" val="2515661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8E1DB-AD3D-132A-06E7-BC3FBE953B37}"/>
              </a:ext>
            </a:extLst>
          </p:cNvPr>
          <p:cNvSpPr>
            <a:spLocks noGrp="1"/>
          </p:cNvSpPr>
          <p:nvPr>
            <p:ph type="title"/>
          </p:nvPr>
        </p:nvSpPr>
        <p:spPr/>
        <p:txBody>
          <a:bodyPr/>
          <a:lstStyle/>
          <a:p>
            <a:r>
              <a:rPr lang="en-US" dirty="0"/>
              <a:t>Self-fashioned marginality?</a:t>
            </a:r>
          </a:p>
        </p:txBody>
      </p:sp>
      <p:sp>
        <p:nvSpPr>
          <p:cNvPr id="3" name="Content Placeholder 2">
            <a:extLst>
              <a:ext uri="{FF2B5EF4-FFF2-40B4-BE49-F238E27FC236}">
                <a16:creationId xmlns:a16="http://schemas.microsoft.com/office/drawing/2014/main" xmlns="" id="{F7533F5E-E16A-5D70-73DD-B4C71B28BC96}"/>
              </a:ext>
            </a:extLst>
          </p:cNvPr>
          <p:cNvSpPr>
            <a:spLocks noGrp="1"/>
          </p:cNvSpPr>
          <p:nvPr>
            <p:ph sz="half" idx="1"/>
          </p:nvPr>
        </p:nvSpPr>
        <p:spPr/>
        <p:txBody>
          <a:bodyPr>
            <a:normAutofit lnSpcReduction="10000"/>
          </a:bodyPr>
          <a:lstStyle/>
          <a:p>
            <a:r>
              <a:rPr lang="en-US" dirty="0"/>
              <a:t>‘Viewed from the outside, these are all very successful scholars. On the other hand, the majority of participants either express this sense of failure or disappointment at some point in their career, or consider themselves outsiders… </a:t>
            </a:r>
            <a:r>
              <a:rPr lang="en-US" b="1" dirty="0"/>
              <a:t>Self-fashioned marginality,</a:t>
            </a:r>
            <a:r>
              <a:rPr lang="en-US" dirty="0"/>
              <a:t> then, as a </a:t>
            </a:r>
            <a:r>
              <a:rPr lang="en-US" i="1" dirty="0"/>
              <a:t>leitmotiv</a:t>
            </a:r>
            <a:r>
              <a:rPr lang="en-US" dirty="0"/>
              <a:t> of the entire genre?’</a:t>
            </a:r>
          </a:p>
          <a:p>
            <a:r>
              <a:rPr lang="en-US" dirty="0" err="1"/>
              <a:t>Passerini</a:t>
            </a:r>
            <a:r>
              <a:rPr lang="en-US" dirty="0"/>
              <a:t> &amp; </a:t>
            </a:r>
            <a:r>
              <a:rPr lang="en-US" dirty="0" err="1"/>
              <a:t>Geppert</a:t>
            </a:r>
            <a:r>
              <a:rPr lang="en-US" dirty="0"/>
              <a:t> ‘Historians in Flux’ (2001)</a:t>
            </a:r>
          </a:p>
        </p:txBody>
      </p:sp>
      <p:sp>
        <p:nvSpPr>
          <p:cNvPr id="4" name="Content Placeholder 3">
            <a:extLst>
              <a:ext uri="{FF2B5EF4-FFF2-40B4-BE49-F238E27FC236}">
                <a16:creationId xmlns:a16="http://schemas.microsoft.com/office/drawing/2014/main" xmlns="" id="{43986CEC-D49A-9DE9-3AFC-525EAC20611B}"/>
              </a:ext>
            </a:extLst>
          </p:cNvPr>
          <p:cNvSpPr>
            <a:spLocks noGrp="1"/>
          </p:cNvSpPr>
          <p:nvPr>
            <p:ph sz="half" idx="2"/>
          </p:nvPr>
        </p:nvSpPr>
        <p:spPr/>
        <p:txBody>
          <a:bodyPr>
            <a:normAutofit lnSpcReduction="10000"/>
          </a:bodyPr>
          <a:lstStyle/>
          <a:p>
            <a:r>
              <a:rPr lang="en-GB" sz="1800" kern="0" dirty="0">
                <a:effectLst/>
                <a:ea typeface="Times New Roman" panose="02020603050405020304" pitchFamily="18" charset="0"/>
                <a:cs typeface="Arial" panose="020B0604020202020204" pitchFamily="34" charset="0"/>
              </a:rPr>
              <a:t>‘For writers from the dominant culture, who have the </a:t>
            </a:r>
            <a:r>
              <a:rPr lang="en-GB" sz="1800" b="1" kern="0" dirty="0">
                <a:effectLst/>
                <a:ea typeface="Times New Roman" panose="02020603050405020304" pitchFamily="18" charset="0"/>
                <a:cs typeface="Arial" panose="020B0604020202020204" pitchFamily="34" charset="0"/>
              </a:rPr>
              <a:t>freedom to move back and forth between private and public realms</a:t>
            </a:r>
            <a:r>
              <a:rPr lang="en-GB" sz="1800" kern="0" dirty="0">
                <a:effectLst/>
                <a:ea typeface="Times New Roman" panose="02020603050405020304" pitchFamily="18" charset="0"/>
                <a:cs typeface="Arial" panose="020B0604020202020204" pitchFamily="34" charset="0"/>
              </a:rPr>
              <a:t>… the personal narrative…[is] a convenient mask that does not oppose or subvert the status quo.’</a:t>
            </a:r>
            <a:endParaRPr lang="en-GB" sz="1800" kern="0" dirty="0">
              <a:ea typeface="Times New Roman" panose="02020603050405020304" pitchFamily="18" charset="0"/>
              <a:cs typeface="Arial" panose="020B0604020202020204" pitchFamily="34" charset="0"/>
            </a:endParaRPr>
          </a:p>
          <a:p>
            <a:r>
              <a:rPr lang="en-US" dirty="0" err="1"/>
              <a:t>Joonok</a:t>
            </a:r>
            <a:r>
              <a:rPr lang="en-US" dirty="0"/>
              <a:t> Huh ‘Inevitability of the Personal’ (1996)</a:t>
            </a:r>
          </a:p>
          <a:p>
            <a:endParaRPr lang="en-US" dirty="0"/>
          </a:p>
        </p:txBody>
      </p:sp>
    </p:spTree>
    <p:extLst>
      <p:ext uri="{BB962C8B-B14F-4D97-AF65-F5344CB8AC3E}">
        <p14:creationId xmlns:p14="http://schemas.microsoft.com/office/powerpoint/2010/main" val="2177571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95A94E-18C3-1A4D-EFA6-A0D8CB4B8ABD}"/>
              </a:ext>
            </a:extLst>
          </p:cNvPr>
          <p:cNvSpPr>
            <a:spLocks noGrp="1"/>
          </p:cNvSpPr>
          <p:nvPr>
            <p:ph type="title"/>
          </p:nvPr>
        </p:nvSpPr>
        <p:spPr/>
        <p:txBody>
          <a:bodyPr/>
          <a:lstStyle/>
          <a:p>
            <a:r>
              <a:rPr lang="en-US" dirty="0"/>
              <a:t>How might this relate to child protection?</a:t>
            </a:r>
          </a:p>
        </p:txBody>
      </p:sp>
      <p:sp>
        <p:nvSpPr>
          <p:cNvPr id="3" name="Content Placeholder 2">
            <a:extLst>
              <a:ext uri="{FF2B5EF4-FFF2-40B4-BE49-F238E27FC236}">
                <a16:creationId xmlns:a16="http://schemas.microsoft.com/office/drawing/2014/main" xmlns="" id="{F3A53181-6A84-C1FF-71F5-90CC7E24DDA8}"/>
              </a:ext>
            </a:extLst>
          </p:cNvPr>
          <p:cNvSpPr>
            <a:spLocks noGrp="1"/>
          </p:cNvSpPr>
          <p:nvPr>
            <p:ph sz="half" idx="1"/>
          </p:nvPr>
        </p:nvSpPr>
        <p:spPr/>
        <p:txBody>
          <a:bodyPr/>
          <a:lstStyle/>
          <a:p>
            <a:r>
              <a:rPr lang="en-US" dirty="0"/>
              <a:t>The history of the discipline / profession contains roots (social work, almoners etc.) in certain kinds of hierarchy.</a:t>
            </a:r>
          </a:p>
          <a:p>
            <a:r>
              <a:rPr lang="en-US" dirty="0"/>
              <a:t>What are the various activist or charitable traditions in past child protection?</a:t>
            </a:r>
          </a:p>
          <a:p>
            <a:r>
              <a:rPr lang="en-US" dirty="0"/>
              <a:t>Historical and current links with aims of social justice, but also the criminal justice system?</a:t>
            </a:r>
          </a:p>
        </p:txBody>
      </p:sp>
      <p:sp>
        <p:nvSpPr>
          <p:cNvPr id="4" name="Content Placeholder 3">
            <a:extLst>
              <a:ext uri="{FF2B5EF4-FFF2-40B4-BE49-F238E27FC236}">
                <a16:creationId xmlns:a16="http://schemas.microsoft.com/office/drawing/2014/main" xmlns="" id="{493D0BC4-26D5-E756-94B4-BDFB50965925}"/>
              </a:ext>
            </a:extLst>
          </p:cNvPr>
          <p:cNvSpPr>
            <a:spLocks noGrp="1"/>
          </p:cNvSpPr>
          <p:nvPr>
            <p:ph sz="half" idx="2"/>
          </p:nvPr>
        </p:nvSpPr>
        <p:spPr/>
        <p:txBody>
          <a:bodyPr/>
          <a:lstStyle/>
          <a:p>
            <a:r>
              <a:rPr lang="en-US" dirty="0"/>
              <a:t>What kind of face might be presented ‘professionally, ‘empathetically’, or ‘emotionally’ at work?</a:t>
            </a:r>
          </a:p>
          <a:p>
            <a:r>
              <a:rPr lang="en-US" dirty="0"/>
              <a:t>Where do standards come from, how do they shift?</a:t>
            </a:r>
          </a:p>
          <a:p>
            <a:r>
              <a:rPr lang="en-US" dirty="0"/>
              <a:t>Awareness of one’s power, privilege, or social location is important – it </a:t>
            </a:r>
            <a:r>
              <a:rPr lang="en-US" b="1" dirty="0"/>
              <a:t>complicates access </a:t>
            </a:r>
            <a:r>
              <a:rPr lang="en-US" dirty="0"/>
              <a:t>to different kinds of experiential and professional power</a:t>
            </a:r>
          </a:p>
        </p:txBody>
      </p:sp>
    </p:spTree>
    <p:extLst>
      <p:ext uri="{BB962C8B-B14F-4D97-AF65-F5344CB8AC3E}">
        <p14:creationId xmlns:p14="http://schemas.microsoft.com/office/powerpoint/2010/main" val="2962362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19904A-FD65-E2C6-2C85-31856B78711F}"/>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xmlns="" id="{A2475C53-37D1-D50D-273E-1B6B4E9DE0F3}"/>
              </a:ext>
            </a:extLst>
          </p:cNvPr>
          <p:cNvSpPr>
            <a:spLocks noGrp="1"/>
          </p:cNvSpPr>
          <p:nvPr>
            <p:ph type="body" idx="1"/>
          </p:nvPr>
        </p:nvSpPr>
        <p:spPr/>
        <p:txBody>
          <a:bodyPr/>
          <a:lstStyle/>
          <a:p>
            <a:r>
              <a:rPr lang="en-US" dirty="0" err="1"/>
              <a:t>c.millard@sheffield.ac.uk</a:t>
            </a:r>
            <a:endParaRPr lang="en-US" dirty="0"/>
          </a:p>
        </p:txBody>
      </p:sp>
    </p:spTree>
    <p:extLst>
      <p:ext uri="{BB962C8B-B14F-4D97-AF65-F5344CB8AC3E}">
        <p14:creationId xmlns:p14="http://schemas.microsoft.com/office/powerpoint/2010/main" val="69146234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9A5F1F6C5DA546A2AE9E0876A8EB29" ma:contentTypeVersion="18" ma:contentTypeDescription="Create a new document." ma:contentTypeScope="" ma:versionID="8ca983f5e2c153d70457b92880392639">
  <xsd:schema xmlns:xsd="http://www.w3.org/2001/XMLSchema" xmlns:xs="http://www.w3.org/2001/XMLSchema" xmlns:p="http://schemas.microsoft.com/office/2006/metadata/properties" xmlns:ns2="9054cd2d-7eef-4b09-b46f-cf6953e64d9f" xmlns:ns3="11815318-46b2-496a-ba7a-1283b3a4d767" targetNamespace="http://schemas.microsoft.com/office/2006/metadata/properties" ma:root="true" ma:fieldsID="63b18fb42e9de24f362affbf9102a8f2" ns2:_="" ns3:_="">
    <xsd:import namespace="9054cd2d-7eef-4b09-b46f-cf6953e64d9f"/>
    <xsd:import namespace="11815318-46b2-496a-ba7a-1283b3a4d76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54cd2d-7eef-4b09-b46f-cf6953e64d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103d162-1e9f-4067-bf36-83ee126442d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815318-46b2-496a-ba7a-1283b3a4d76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41dd88e-d085-4403-8faa-9acb3da2fff4}" ma:internalName="TaxCatchAll" ma:showField="CatchAllData" ma:web="11815318-46b2-496a-ba7a-1283b3a4d7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1815318-46b2-496a-ba7a-1283b3a4d767" xsi:nil="true"/>
    <lcf76f155ced4ddcb4097134ff3c332f xmlns="9054cd2d-7eef-4b09-b46f-cf6953e64d9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DD38636-C4C7-4E55-AB3F-2DEA69B13C69}"/>
</file>

<file path=customXml/itemProps2.xml><?xml version="1.0" encoding="utf-8"?>
<ds:datastoreItem xmlns:ds="http://schemas.openxmlformats.org/officeDocument/2006/customXml" ds:itemID="{267DE259-6837-41EB-8211-8C3D7EF589DE}"/>
</file>

<file path=customXml/itemProps3.xml><?xml version="1.0" encoding="utf-8"?>
<ds:datastoreItem xmlns:ds="http://schemas.openxmlformats.org/officeDocument/2006/customXml" ds:itemID="{679FD742-26D7-48B2-B4F8-330B4059E445}"/>
</file>

<file path=docProps/app.xml><?xml version="1.0" encoding="utf-8"?>
<Properties xmlns="http://schemas.openxmlformats.org/officeDocument/2006/extended-properties" xmlns:vt="http://schemas.openxmlformats.org/officeDocument/2006/docPropsVTypes">
  <Template>Parcel</Template>
  <TotalTime>1373</TotalTime>
  <Words>2191</Words>
  <Application>Microsoft Macintosh PowerPoint</Application>
  <PresentationFormat>Widescreen</PresentationFormat>
  <Paragraphs>167</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Gill Sans MT</vt:lpstr>
      <vt:lpstr>Times New Roman</vt:lpstr>
      <vt:lpstr>Arial</vt:lpstr>
      <vt:lpstr>Parcel</vt:lpstr>
      <vt:lpstr>personal experience, professional practice</vt:lpstr>
      <vt:lpstr>General layout of talk</vt:lpstr>
      <vt:lpstr>Who am i?</vt:lpstr>
      <vt:lpstr>Discipline specificity</vt:lpstr>
      <vt:lpstr>Different kinds of expertise</vt:lpstr>
      <vt:lpstr>Specific expertise in context</vt:lpstr>
      <vt:lpstr>How to bring ‘self’ to work?</vt:lpstr>
      <vt:lpstr>Understanding the implications of experiences</vt:lpstr>
      <vt:lpstr>History and objectivity</vt:lpstr>
      <vt:lpstr>Paratextual or senior or both</vt:lpstr>
      <vt:lpstr>Academic and activist traditions</vt:lpstr>
      <vt:lpstr>academic influences: Psychoanalysis</vt:lpstr>
      <vt:lpstr>academic influences: Anthropology</vt:lpstr>
      <vt:lpstr>academic influences: postmodernism</vt:lpstr>
      <vt:lpstr>Activist influences: Gender</vt:lpstr>
      <vt:lpstr>Activist influences: race</vt:lpstr>
      <vt:lpstr>Activist influences: sexuality</vt:lpstr>
      <vt:lpstr>Activist influences: madness</vt:lpstr>
      <vt:lpstr>Identity matters</vt:lpstr>
      <vt:lpstr>So what?</vt:lpstr>
      <vt:lpstr>Help or hindrance?</vt:lpstr>
      <vt:lpstr>Self-fashioned marginality?</vt:lpstr>
      <vt:lpstr>How might this relate to child protection?</vt:lpstr>
      <vt:lpstr>Any questions?</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experience, professional practice</dc:title>
  <dc:creator>Chris Millard</dc:creator>
  <cp:lastModifiedBy>Chris Millard</cp:lastModifiedBy>
  <cp:revision>17</cp:revision>
  <dcterms:created xsi:type="dcterms:W3CDTF">2026-06-08T21:51:30Z</dcterms:created>
  <dcterms:modified xsi:type="dcterms:W3CDTF">2026-06-10T10:12:50Z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0x0101002E9A5F1F6C5DA546A2AE9E0876A8EB29</vt:lpwstr>
  </property>
</Properties>
</file>